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410" r:id="rId3"/>
    <p:sldId id="310" r:id="rId4"/>
    <p:sldId id="352" r:id="rId5"/>
    <p:sldId id="353" r:id="rId6"/>
    <p:sldId id="354" r:id="rId7"/>
    <p:sldId id="355" r:id="rId8"/>
    <p:sldId id="356" r:id="rId9"/>
    <p:sldId id="358" r:id="rId10"/>
    <p:sldId id="359" r:id="rId11"/>
    <p:sldId id="311" r:id="rId12"/>
    <p:sldId id="360" r:id="rId13"/>
    <p:sldId id="411" r:id="rId14"/>
    <p:sldId id="312" r:id="rId15"/>
    <p:sldId id="313" r:id="rId16"/>
    <p:sldId id="314" r:id="rId17"/>
    <p:sldId id="315" r:id="rId18"/>
    <p:sldId id="316" r:id="rId19"/>
    <p:sldId id="412" r:id="rId20"/>
    <p:sldId id="361" r:id="rId21"/>
    <p:sldId id="363" r:id="rId22"/>
    <p:sldId id="320" r:id="rId23"/>
    <p:sldId id="364" r:id="rId24"/>
    <p:sldId id="366" r:id="rId25"/>
    <p:sldId id="367" r:id="rId26"/>
    <p:sldId id="413" r:id="rId27"/>
    <p:sldId id="368" r:id="rId28"/>
    <p:sldId id="369" r:id="rId29"/>
    <p:sldId id="329" r:id="rId30"/>
    <p:sldId id="373" r:id="rId31"/>
    <p:sldId id="374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71" r:id="rId43"/>
    <p:sldId id="414" r:id="rId44"/>
    <p:sldId id="386" r:id="rId45"/>
    <p:sldId id="387" r:id="rId46"/>
    <p:sldId id="388" r:id="rId47"/>
    <p:sldId id="389" r:id="rId48"/>
    <p:sldId id="390" r:id="rId49"/>
    <p:sldId id="391" r:id="rId50"/>
    <p:sldId id="372" r:id="rId51"/>
    <p:sldId id="392" r:id="rId52"/>
    <p:sldId id="393" r:id="rId53"/>
    <p:sldId id="398" r:id="rId54"/>
    <p:sldId id="396" r:id="rId55"/>
    <p:sldId id="395" r:id="rId56"/>
    <p:sldId id="415" r:id="rId57"/>
    <p:sldId id="394" r:id="rId58"/>
    <p:sldId id="397" r:id="rId59"/>
    <p:sldId id="399" r:id="rId60"/>
    <p:sldId id="400" r:id="rId61"/>
    <p:sldId id="401" r:id="rId62"/>
    <p:sldId id="416" r:id="rId63"/>
    <p:sldId id="402" r:id="rId64"/>
    <p:sldId id="403" r:id="rId65"/>
    <p:sldId id="417" r:id="rId66"/>
    <p:sldId id="405" r:id="rId67"/>
    <p:sldId id="418" r:id="rId68"/>
    <p:sldId id="404" r:id="rId69"/>
    <p:sldId id="406" r:id="rId70"/>
    <p:sldId id="407" r:id="rId71"/>
    <p:sldId id="408" r:id="rId72"/>
    <p:sldId id="409" r:id="rId73"/>
    <p:sldId id="26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C9B"/>
    <a:srgbClr val="6A6CFF"/>
    <a:srgbClr val="BAA5FF"/>
    <a:srgbClr val="0E8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16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95F9C9-22AD-09B9-B88A-493E6E6525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BB2EA-448D-6506-F94D-A2B858D8D3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39D13-7EAF-4394-9F97-21AE6A45DE3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ECA3A-82FD-BA9A-CC90-09EE9594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507BF-07F2-3CB7-28A5-0EDFF39FAD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52B6A-CA85-4DB7-9D3B-7A8518787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66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C0C8A-BD9D-464B-AD17-87EA256F4DAA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79263-0680-477A-A974-C5C6598B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33E2B-CB8C-8E07-A1D9-701A9F2D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5DAB7-D75E-FF54-C0FC-76BB4F12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D5186-59BC-D673-497F-BF10EE82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4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FF66-6484-45B6-3AA3-9FE0F99C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E9C4E-5FB4-900A-F7E7-611640CC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72011-8942-44DF-F76E-65632478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D4B9D-AAF8-BB3E-B420-8659A4C68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5BE6F-E033-26CC-8DE6-03A1EA0A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9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EEBFC-5B58-CEC1-C5A9-C5100223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0B4A5-C9EA-1084-0C17-8279F92B9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FFE0-22F8-5E1E-2CB3-C340095B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2D1C-AA13-8F72-C75B-5466746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35636-9DFE-D9BD-A48B-08FD137D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FCC5D-BEA7-6094-F75B-B6DDF906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E3FC0-6A2A-A74D-FFA3-6C7B592D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A2446-7FAD-9745-A55F-D5C43673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8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5276-11B7-3DE4-932A-873FBA55B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2EAD4-6576-F298-8313-6C8536E0D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24C09-15D0-EF6A-7738-008D402A7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505EF-5196-032F-9F77-4CEE75C3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1D23-A166-EF1E-9121-EF31DA5F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8A98-06C4-83CF-A488-D2C41523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D587-54CC-C5FB-7A73-76414237E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D4A02-B9F9-FF3B-EEE7-00B447EE2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EAD16-C006-BF66-F6A2-F90A18F5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0F496-755D-DC98-294C-99087005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1C1A6-B7E8-4C77-0A8E-D870F5E3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9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17E1-1E86-F690-61F7-0B1BB5E8D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BEDD1-3722-C4E7-D5DB-8BCB33EBF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C036C-5D67-5089-F289-1AFAC2076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1231A-A9FB-57CD-767A-6940879B0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E583A1-C314-03D1-3E01-24B789EC1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709C0-CF67-8E99-2C07-8A38C1F7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AB43FB-589F-4C96-E52C-AD4344FF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76114-7957-F7D8-71E9-0B61AC53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9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E8E2-A609-3244-8DD8-06B9936E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551C2-4AE3-1200-13D5-17AC00B4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3386F-D68B-406A-08DE-71F07AC4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F4361-FF84-7D24-35EA-A690AC2F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91D01-FD01-9AD3-A276-FFE8DA84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E9739-D8A5-4FB1-CA68-69CB3AC4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5B81A-6E9E-4B13-B658-6392C368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E8C3-1110-A7F7-AD1D-0A7614B1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0B005-C36C-7E07-345D-E165FE22A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73F21-B2B2-1AB5-27BE-086EA0DBD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F3F65-DB1B-1A53-C922-0D763262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483D7-1A7E-9F6F-0C5A-B8C74BD6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7FF63-A876-C36C-A252-CCC7D902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1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632F-BB8D-8A81-9D1E-AC8B3BA0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91A8D-5179-2487-2B26-BEEB285A3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A876C-1877-3750-A6F3-C17090A10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BE11D-B028-2B4F-96B9-450BCD08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5D928-4C54-1D34-E92D-B3BDA853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37B12-60B1-1E8E-4CD3-818A2FEF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6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E90C1-3330-B357-94BD-4141BC74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94205-FD4F-E16C-46A5-C6C1018CC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2E5EA-7767-B6FF-2CB2-3ADA7F835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2291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fld id="{857A9867-7216-4013-A088-DCCF1CA083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0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57A9E3A9-905E-B4F3-A982-C6CAE98F7B9C}"/>
              </a:ext>
            </a:extLst>
          </p:cNvPr>
          <p:cNvSpPr txBox="1"/>
          <p:nvPr/>
        </p:nvSpPr>
        <p:spPr>
          <a:xfrm>
            <a:off x="3228451" y="4214856"/>
            <a:ext cx="44958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>
                <a:solidFill>
                  <a:srgbClr val="055C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Neue Machina Ultra-Bold"/>
              </a:rPr>
              <a:t>Chapter 5</a:t>
            </a: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9761634-82DA-DBDA-4C43-62CB9EF887F2}"/>
              </a:ext>
            </a:extLst>
          </p:cNvPr>
          <p:cNvSpPr txBox="1"/>
          <p:nvPr/>
        </p:nvSpPr>
        <p:spPr>
          <a:xfrm>
            <a:off x="924448" y="5230519"/>
            <a:ext cx="8861865" cy="691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en-US" sz="28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PHP </a:t>
            </a:r>
            <a:r>
              <a:rPr lang="th-TH" sz="28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จัดการฐานข้อมูลด้วย </a:t>
            </a:r>
            <a:r>
              <a:rPr lang="en-US" sz="2800" b="1" dirty="0" err="1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MySQLi</a:t>
            </a:r>
            <a:r>
              <a:rPr lang="en-US" sz="28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  </a:t>
            </a:r>
            <a:r>
              <a:rPr lang="th-TH" sz="28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ร่วมกับ </a:t>
            </a:r>
            <a:r>
              <a:rPr lang="en-US" sz="2800" b="1" dirty="0">
                <a:solidFill>
                  <a:srgbClr val="055C9D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Neue Machina Ultra-Bold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415866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E2C24-4846-0091-6ACB-F5F81F2E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C8CB4-AA7C-49EE-909F-53653B11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BA573A3-2E71-68EC-396B-D2C9EAF9A51D}"/>
              </a:ext>
            </a:extLst>
          </p:cNvPr>
          <p:cNvSpPr txBox="1"/>
          <p:nvPr/>
        </p:nvSpPr>
        <p:spPr>
          <a:xfrm>
            <a:off x="332507" y="2621086"/>
            <a:ext cx="1102475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8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การจัดการฐานข้อมูล </a:t>
            </a:r>
            <a:r>
              <a:rPr lang="en-US" sz="44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MariaDB</a:t>
            </a:r>
            <a:r>
              <a:rPr lang="en-US" sz="48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/MySQL </a:t>
            </a:r>
            <a:r>
              <a:rPr lang="th-TH" sz="48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ด้วย </a:t>
            </a:r>
            <a:r>
              <a:rPr lang="en-US" sz="48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PhpMyAdmin</a:t>
            </a:r>
          </a:p>
        </p:txBody>
      </p:sp>
    </p:spTree>
    <p:extLst>
      <p:ext uri="{BB962C8B-B14F-4D97-AF65-F5344CB8AC3E}">
        <p14:creationId xmlns:p14="http://schemas.microsoft.com/office/powerpoint/2010/main" val="253557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6367C-38D6-5636-43EE-2D998B8EB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BFE45-034A-D1ED-3368-445085F6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0DEFA2A2-FE92-81A3-4814-1FE5AB074AFC}"/>
              </a:ext>
            </a:extLst>
          </p:cNvPr>
          <p:cNvSpPr txBox="1"/>
          <p:nvPr/>
        </p:nvSpPr>
        <p:spPr>
          <a:xfrm>
            <a:off x="683289" y="223046"/>
            <a:ext cx="8460712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การจัดการฐานข้อมูล </a:t>
            </a:r>
            <a:r>
              <a:rPr lang="en-US" sz="32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MariaDB</a:t>
            </a:r>
            <a:r>
              <a:rPr lang="en-US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/MySQL </a:t>
            </a:r>
            <a:r>
              <a:rPr lang="th-TH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ด้วย </a:t>
            </a:r>
            <a:r>
              <a:rPr lang="en-US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PhpMyAdmin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5709-AEB1-C6BF-7E0F-9CF4DD38F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964" y="2170684"/>
            <a:ext cx="5554598" cy="40241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เปิดส่วนควบคุมของ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XAMPP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ขึ้นมา โดยไปที่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Start&gt;XAMPP&gt;XAMPP Control Panel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คลิกที่ปุ่ม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Start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ที่โมดูล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Apache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คลิกที่ปุ่ม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Start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ที่โมดูล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MySQL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เมื่อเปิดระบบ ให้ทำการคลิกที่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Admin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เพื่อเข้าสู่หน้า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PhpMyAdmin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049A88-97CD-E8A3-6805-B7C36507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20" y="2246135"/>
            <a:ext cx="5554597" cy="360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FA0C60C-4722-CEE2-4923-8751F710EC07}"/>
              </a:ext>
            </a:extLst>
          </p:cNvPr>
          <p:cNvSpPr/>
          <p:nvPr/>
        </p:nvSpPr>
        <p:spPr>
          <a:xfrm rot="7362475">
            <a:off x="9458593" y="2967179"/>
            <a:ext cx="472273" cy="341644"/>
          </a:xfrm>
          <a:prstGeom prst="rightArrow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4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00BD-4F0A-E0D1-FDF6-83312BC0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9E67-7D46-1DF6-8B93-48522013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DC50C29C-D74A-D04D-EE38-B93C4CA16735}"/>
              </a:ext>
            </a:extLst>
          </p:cNvPr>
          <p:cNvSpPr txBox="1"/>
          <p:nvPr/>
        </p:nvSpPr>
        <p:spPr>
          <a:xfrm>
            <a:off x="683289" y="223046"/>
            <a:ext cx="8460712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การจัดการฐานข้อมูล </a:t>
            </a:r>
            <a:r>
              <a:rPr lang="en-US" sz="32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MariaDB</a:t>
            </a:r>
            <a:r>
              <a:rPr lang="en-US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/MySQL </a:t>
            </a:r>
            <a:r>
              <a:rPr lang="th-TH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ด้วย </a:t>
            </a:r>
            <a:r>
              <a:rPr lang="en-US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PhpMyAdmin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4725-B1B8-2677-CB6C-E6F9F84AD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25" y="1790783"/>
            <a:ext cx="8990761" cy="5323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พิมพ์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localhost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เลือก </a:t>
            </a:r>
            <a:r>
              <a:rPr lang="en-US" sz="2000" b="1" dirty="0" err="1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phpmyadmin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endParaRPr lang="en-US" sz="20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036D7A-B399-3BC1-F279-E4FED1A88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66" y="2395449"/>
            <a:ext cx="6901543" cy="3506263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664BFD84-2C15-5711-C8A8-9FD869D55ADD}"/>
              </a:ext>
            </a:extLst>
          </p:cNvPr>
          <p:cNvSpPr/>
          <p:nvPr/>
        </p:nvSpPr>
        <p:spPr>
          <a:xfrm>
            <a:off x="9144001" y="2922647"/>
            <a:ext cx="522514" cy="42454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4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2FBEC-E63C-B1AF-1E10-2A0D04022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F045A-105D-2919-C813-FBE69D62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8419E83-D5DC-BFB6-C004-8BCA0AA48BD5}"/>
              </a:ext>
            </a:extLst>
          </p:cNvPr>
          <p:cNvSpPr txBox="1"/>
          <p:nvPr/>
        </p:nvSpPr>
        <p:spPr>
          <a:xfrm>
            <a:off x="0" y="1753280"/>
            <a:ext cx="11024755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6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เริ่มต้นการสร้างฐานข้อมูล</a:t>
            </a:r>
            <a:endParaRPr lang="en-US" sz="6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2C3E7B-BE2F-9E02-163A-504F4BB2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35" t="13621" r="9631" b="9340"/>
          <a:stretch/>
        </p:blipFill>
        <p:spPr>
          <a:xfrm>
            <a:off x="4119490" y="3300186"/>
            <a:ext cx="2994744" cy="188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505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1B03-6ABF-36A3-2FFA-845DBAB2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B8830-40F1-CA05-4B57-76E3616C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EBB48776-D654-C74E-85D5-288D42D00F22}"/>
              </a:ext>
            </a:extLst>
          </p:cNvPr>
          <p:cNvSpPr txBox="1"/>
          <p:nvPr/>
        </p:nvSpPr>
        <p:spPr>
          <a:xfrm>
            <a:off x="683289" y="223046"/>
            <a:ext cx="8460712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เริ่มต้นการสร้างฐานข้อมูล</a:t>
            </a:r>
            <a:endParaRPr lang="en-US" sz="36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8B9C9-376D-2DFA-3344-037D48B8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24" y="1288185"/>
            <a:ext cx="10809513" cy="40241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คลิกที่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General Settings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เลือกรูปแบบ </a:t>
            </a:r>
            <a:r>
              <a:rPr lang="en-US" sz="2000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utf8_unicode_ci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2599C8-F6E7-93B2-4A33-3A56F04DFFF5}"/>
              </a:ext>
            </a:extLst>
          </p:cNvPr>
          <p:cNvGrpSpPr/>
          <p:nvPr/>
        </p:nvGrpSpPr>
        <p:grpSpPr>
          <a:xfrm>
            <a:off x="1912075" y="1965483"/>
            <a:ext cx="7725104" cy="4135488"/>
            <a:chOff x="3951890" y="2220356"/>
            <a:chExt cx="7725104" cy="4135488"/>
          </a:xfrm>
        </p:grpSpPr>
        <p:pic>
          <p:nvPicPr>
            <p:cNvPr id="7" name="Picture 6" descr="Screen Clipping">
              <a:extLst>
                <a:ext uri="{FF2B5EF4-FFF2-40B4-BE49-F238E27FC236}">
                  <a16:creationId xmlns:a16="http://schemas.microsoft.com/office/drawing/2014/main" id="{D6DAE97D-B3C5-BAB8-6B63-4A5AF5FBC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90" y="2220356"/>
              <a:ext cx="7725104" cy="41354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82888E-4FD1-BEE0-4F66-320A01A65B3C}"/>
                </a:ext>
              </a:extLst>
            </p:cNvPr>
            <p:cNvCxnSpPr/>
            <p:nvPr/>
          </p:nvCxnSpPr>
          <p:spPr>
            <a:xfrm flipH="1" flipV="1">
              <a:off x="7788166" y="3300248"/>
              <a:ext cx="199696" cy="106154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730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F9677-D893-57DE-9E62-6FC76218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FC283-F70A-907E-81E7-C0B3CD98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321FC891-51A1-5797-3A60-CBF1DDEBF2B6}"/>
              </a:ext>
            </a:extLst>
          </p:cNvPr>
          <p:cNvSpPr txBox="1"/>
          <p:nvPr/>
        </p:nvSpPr>
        <p:spPr>
          <a:xfrm>
            <a:off x="683289" y="223046"/>
            <a:ext cx="8460712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เริ่มต้นการสร้างฐานข้อมูล</a:t>
            </a:r>
            <a:endParaRPr lang="en-US" sz="36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48D0F-0B9F-F470-1B4D-AEC514935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20" y="967481"/>
            <a:ext cx="10809513" cy="40241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ไปที่แท็บ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database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สร้างฐานข้อมูล ตั้งชื่อ </a:t>
            </a:r>
            <a:r>
              <a:rPr lang="en-US" sz="24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“</a:t>
            </a:r>
            <a:r>
              <a:rPr lang="en-US" sz="2400" b="1" dirty="0" err="1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mydata</a:t>
            </a:r>
            <a:r>
              <a:rPr lang="en-US" sz="24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”</a:t>
            </a:r>
            <a:endParaRPr lang="th-TH" sz="2400" b="1" dirty="0">
              <a:solidFill>
                <a:srgbClr val="FF0000"/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20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เลือกรูปแบบภาษา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utf8_unicode_ci </a:t>
            </a:r>
            <a:endParaRPr lang="en-US" sz="1600" b="1" dirty="0">
              <a:solidFill>
                <a:srgbClr val="FF0000"/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49DED0-7212-3435-0F9B-623077554B1C}"/>
              </a:ext>
            </a:extLst>
          </p:cNvPr>
          <p:cNvGrpSpPr/>
          <p:nvPr/>
        </p:nvGrpSpPr>
        <p:grpSpPr>
          <a:xfrm>
            <a:off x="1803769" y="2466449"/>
            <a:ext cx="8725139" cy="3422341"/>
            <a:chOff x="242048" y="2286000"/>
            <a:chExt cx="9991230" cy="3964899"/>
          </a:xfrm>
        </p:grpSpPr>
        <p:pic>
          <p:nvPicPr>
            <p:cNvPr id="9" name="Picture 8" descr="Screen Clipping">
              <a:extLst>
                <a:ext uri="{FF2B5EF4-FFF2-40B4-BE49-F238E27FC236}">
                  <a16:creationId xmlns:a16="http://schemas.microsoft.com/office/drawing/2014/main" id="{19EA8D29-9CBB-5575-939F-B4B17A908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657" y="2286000"/>
              <a:ext cx="8786621" cy="396489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Right Arrow 10">
              <a:extLst>
                <a:ext uri="{FF2B5EF4-FFF2-40B4-BE49-F238E27FC236}">
                  <a16:creationId xmlns:a16="http://schemas.microsoft.com/office/drawing/2014/main" id="{B80D88BC-C83B-9818-18EE-1ACEB9CBC9F0}"/>
                </a:ext>
              </a:extLst>
            </p:cNvPr>
            <p:cNvSpPr/>
            <p:nvPr/>
          </p:nvSpPr>
          <p:spPr>
            <a:xfrm rot="5223250">
              <a:off x="5289172" y="3655759"/>
              <a:ext cx="385487" cy="34962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1">
              <a:extLst>
                <a:ext uri="{FF2B5EF4-FFF2-40B4-BE49-F238E27FC236}">
                  <a16:creationId xmlns:a16="http://schemas.microsoft.com/office/drawing/2014/main" id="{7271DFAC-33D4-CF47-5966-57DC3F561D11}"/>
                </a:ext>
              </a:extLst>
            </p:cNvPr>
            <p:cNvSpPr/>
            <p:nvPr/>
          </p:nvSpPr>
          <p:spPr>
            <a:xfrm rot="5223250">
              <a:off x="7572610" y="3655759"/>
              <a:ext cx="385487" cy="34962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2">
              <a:extLst>
                <a:ext uri="{FF2B5EF4-FFF2-40B4-BE49-F238E27FC236}">
                  <a16:creationId xmlns:a16="http://schemas.microsoft.com/office/drawing/2014/main" id="{76415C91-1F8C-12D8-BD1C-1A4AA539F4BD}"/>
                </a:ext>
              </a:extLst>
            </p:cNvPr>
            <p:cNvSpPr/>
            <p:nvPr/>
          </p:nvSpPr>
          <p:spPr>
            <a:xfrm rot="5223250">
              <a:off x="8905722" y="3615649"/>
              <a:ext cx="385487" cy="34962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Screen Clipping">
              <a:extLst>
                <a:ext uri="{FF2B5EF4-FFF2-40B4-BE49-F238E27FC236}">
                  <a16:creationId xmlns:a16="http://schemas.microsoft.com/office/drawing/2014/main" id="{0C284397-11E4-1D98-8CE0-84F04E086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48" y="3449257"/>
              <a:ext cx="1652772" cy="26288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8499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B3F66-59EB-03C9-C502-31A2749A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77CD4-B755-C8DD-1C11-83F298F5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3AAABE64-4285-96E2-20A9-8272D116D6E4}"/>
              </a:ext>
            </a:extLst>
          </p:cNvPr>
          <p:cNvSpPr txBox="1"/>
          <p:nvPr/>
        </p:nvSpPr>
        <p:spPr>
          <a:xfrm>
            <a:off x="683289" y="223046"/>
            <a:ext cx="8460712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สร้างตาราง</a:t>
            </a:r>
            <a:endParaRPr lang="en-US" sz="36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C9E2-38BE-BC19-1F69-6D1E5FFE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24" y="1288185"/>
            <a:ext cx="10809513" cy="5908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สร้างตารางเพื่อเก็บข้อมูล </a:t>
            </a:r>
            <a:r>
              <a:rPr lang="th-TH" sz="20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พนักงาน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ตั้งชื่อตาราง : </a:t>
            </a:r>
            <a:r>
              <a:rPr lang="en-US" sz="20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“employees”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solidFill>
                <a:srgbClr val="FF0000"/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A004B2-D036-6B05-3877-B9E51388B156}"/>
              </a:ext>
            </a:extLst>
          </p:cNvPr>
          <p:cNvGrpSpPr/>
          <p:nvPr/>
        </p:nvGrpSpPr>
        <p:grpSpPr>
          <a:xfrm>
            <a:off x="2273096" y="2084725"/>
            <a:ext cx="7818798" cy="3886537"/>
            <a:chOff x="3549236" y="2265595"/>
            <a:chExt cx="7818798" cy="3886537"/>
          </a:xfrm>
        </p:grpSpPr>
        <p:pic>
          <p:nvPicPr>
            <p:cNvPr id="7" name="Picture 6" descr="Screen Clipping">
              <a:extLst>
                <a:ext uri="{FF2B5EF4-FFF2-40B4-BE49-F238E27FC236}">
                  <a16:creationId xmlns:a16="http://schemas.microsoft.com/office/drawing/2014/main" id="{4933EB03-715B-701C-C698-2A0C7822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236" y="2265595"/>
              <a:ext cx="7818798" cy="388653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Left Arrow 6">
              <a:extLst>
                <a:ext uri="{FF2B5EF4-FFF2-40B4-BE49-F238E27FC236}">
                  <a16:creationId xmlns:a16="http://schemas.microsoft.com/office/drawing/2014/main" id="{391AE4F9-9DFC-A8FD-7817-CCCAAA4793AE}"/>
                </a:ext>
              </a:extLst>
            </p:cNvPr>
            <p:cNvSpPr/>
            <p:nvPr/>
          </p:nvSpPr>
          <p:spPr>
            <a:xfrm rot="18303749">
              <a:off x="9715760" y="4092324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Arrow 7">
              <a:extLst>
                <a:ext uri="{FF2B5EF4-FFF2-40B4-BE49-F238E27FC236}">
                  <a16:creationId xmlns:a16="http://schemas.microsoft.com/office/drawing/2014/main" id="{593D477E-B2C7-C9F8-C1B5-D35F85B65120}"/>
                </a:ext>
              </a:extLst>
            </p:cNvPr>
            <p:cNvSpPr/>
            <p:nvPr/>
          </p:nvSpPr>
          <p:spPr>
            <a:xfrm rot="18303749">
              <a:off x="7418027" y="4092323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Arrow 9">
              <a:extLst>
                <a:ext uri="{FF2B5EF4-FFF2-40B4-BE49-F238E27FC236}">
                  <a16:creationId xmlns:a16="http://schemas.microsoft.com/office/drawing/2014/main" id="{7FF4E08C-B244-CCE8-9451-9ECFCC91272C}"/>
                </a:ext>
              </a:extLst>
            </p:cNvPr>
            <p:cNvSpPr/>
            <p:nvPr/>
          </p:nvSpPr>
          <p:spPr>
            <a:xfrm rot="18303749">
              <a:off x="6057505" y="4549087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9F0BDBA-E22A-9C9C-ABC2-B7AFAAB790CB}"/>
              </a:ext>
            </a:extLst>
          </p:cNvPr>
          <p:cNvSpPr/>
          <p:nvPr/>
        </p:nvSpPr>
        <p:spPr>
          <a:xfrm>
            <a:off x="5193890" y="4206137"/>
            <a:ext cx="1478215" cy="184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mpt Medium" panose="00000600000000000000" pitchFamily="2" charset="-34"/>
                <a:cs typeface="Prompt Medium" panose="00000600000000000000" pitchFamily="2" charset="-34"/>
              </a:rPr>
              <a:t>employees</a:t>
            </a:r>
          </a:p>
        </p:txBody>
      </p:sp>
    </p:spTree>
    <p:extLst>
      <p:ext uri="{BB962C8B-B14F-4D97-AF65-F5344CB8AC3E}">
        <p14:creationId xmlns:p14="http://schemas.microsoft.com/office/powerpoint/2010/main" val="195091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302E4-C3B5-62AC-738F-F5FE405EA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DF865-D115-15E9-8D7B-FE633AF6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31B62136-AC43-F551-8370-B721852D2D84}"/>
              </a:ext>
            </a:extLst>
          </p:cNvPr>
          <p:cNvSpPr txBox="1"/>
          <p:nvPr/>
        </p:nvSpPr>
        <p:spPr>
          <a:xfrm>
            <a:off x="683289" y="223046"/>
            <a:ext cx="8460712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กำหนดรายละเอียดตาราง </a:t>
            </a:r>
            <a:r>
              <a:rPr lang="en-US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employees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0CA4-A173-2C84-4BD7-C2BFD00F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89" y="973681"/>
            <a:ext cx="10809513" cy="206165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400" dirty="0">
                <a:latin typeface="Prompt Light" panose="00000400000000000000" pitchFamily="2" charset="-34"/>
                <a:cs typeface="Prompt Light" panose="00000400000000000000" pitchFamily="2" charset="-34"/>
              </a:rPr>
              <a:t>ออกแบบโครงสร้างของตาราง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รหัสพนักงาน (</a:t>
            </a: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id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)  ชนิดเป็น </a:t>
            </a: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int 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กำหนด เป็น </a:t>
            </a: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PRIMARY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ชื่อ (</a:t>
            </a:r>
            <a:r>
              <a:rPr lang="en-US" sz="18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fname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) ชนิดเป็น </a:t>
            </a: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VARCHAR 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ความยาว 255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นามสกุล (</a:t>
            </a:r>
            <a:r>
              <a:rPr lang="en-US" sz="18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lname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) ชนิดเป็น </a:t>
            </a: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VARCHAR 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ความยาว 255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8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FF0000"/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58B05D-056F-C8CE-D720-EBCD87229F9A}"/>
              </a:ext>
            </a:extLst>
          </p:cNvPr>
          <p:cNvGrpSpPr/>
          <p:nvPr/>
        </p:nvGrpSpPr>
        <p:grpSpPr>
          <a:xfrm>
            <a:off x="1165609" y="2986488"/>
            <a:ext cx="10159175" cy="3638451"/>
            <a:chOff x="1125787" y="2300694"/>
            <a:chExt cx="10601301" cy="4242195"/>
          </a:xfrm>
        </p:grpSpPr>
        <p:pic>
          <p:nvPicPr>
            <p:cNvPr id="9" name="Picture 8" descr="Screen Clipping">
              <a:extLst>
                <a:ext uri="{FF2B5EF4-FFF2-40B4-BE49-F238E27FC236}">
                  <a16:creationId xmlns:a16="http://schemas.microsoft.com/office/drawing/2014/main" id="{7BD39A27-E09A-8F1F-3DA6-44C571407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787" y="2300694"/>
              <a:ext cx="10550403" cy="347830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Left Arrow 5">
              <a:extLst>
                <a:ext uri="{FF2B5EF4-FFF2-40B4-BE49-F238E27FC236}">
                  <a16:creationId xmlns:a16="http://schemas.microsoft.com/office/drawing/2014/main" id="{6A0EE9E5-D75A-ACDA-D608-66D6015E8623}"/>
                </a:ext>
              </a:extLst>
            </p:cNvPr>
            <p:cNvSpPr/>
            <p:nvPr/>
          </p:nvSpPr>
          <p:spPr>
            <a:xfrm>
              <a:off x="1524000" y="3684494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Arrow 6">
              <a:extLst>
                <a:ext uri="{FF2B5EF4-FFF2-40B4-BE49-F238E27FC236}">
                  <a16:creationId xmlns:a16="http://schemas.microsoft.com/office/drawing/2014/main" id="{093CA49F-4B65-14BB-32D0-5768E670599C}"/>
                </a:ext>
              </a:extLst>
            </p:cNvPr>
            <p:cNvSpPr/>
            <p:nvPr/>
          </p:nvSpPr>
          <p:spPr>
            <a:xfrm>
              <a:off x="1810871" y="4338917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Arrow 7">
              <a:extLst>
                <a:ext uri="{FF2B5EF4-FFF2-40B4-BE49-F238E27FC236}">
                  <a16:creationId xmlns:a16="http://schemas.microsoft.com/office/drawing/2014/main" id="{41FDC6FF-F5E1-934B-7D17-38C2A4DA4A4A}"/>
                </a:ext>
              </a:extLst>
            </p:cNvPr>
            <p:cNvSpPr/>
            <p:nvPr/>
          </p:nvSpPr>
          <p:spPr>
            <a:xfrm>
              <a:off x="1918447" y="4999067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Arrow 8">
              <a:extLst>
                <a:ext uri="{FF2B5EF4-FFF2-40B4-BE49-F238E27FC236}">
                  <a16:creationId xmlns:a16="http://schemas.microsoft.com/office/drawing/2014/main" id="{C07816D8-E9FA-6740-B15C-FEB34A4739CF}"/>
                </a:ext>
              </a:extLst>
            </p:cNvPr>
            <p:cNvSpPr/>
            <p:nvPr/>
          </p:nvSpPr>
          <p:spPr>
            <a:xfrm rot="18303749">
              <a:off x="3684494" y="3654363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Arrow 9">
              <a:extLst>
                <a:ext uri="{FF2B5EF4-FFF2-40B4-BE49-F238E27FC236}">
                  <a16:creationId xmlns:a16="http://schemas.microsoft.com/office/drawing/2014/main" id="{0FA8CB98-7B77-626A-DF76-E0C6B5F2027E}"/>
                </a:ext>
              </a:extLst>
            </p:cNvPr>
            <p:cNvSpPr/>
            <p:nvPr/>
          </p:nvSpPr>
          <p:spPr>
            <a:xfrm rot="18303749">
              <a:off x="3684493" y="4173409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Arrow 10">
              <a:extLst>
                <a:ext uri="{FF2B5EF4-FFF2-40B4-BE49-F238E27FC236}">
                  <a16:creationId xmlns:a16="http://schemas.microsoft.com/office/drawing/2014/main" id="{411AC0F3-EC68-0FF6-C83E-BA5664503BC2}"/>
                </a:ext>
              </a:extLst>
            </p:cNvPr>
            <p:cNvSpPr/>
            <p:nvPr/>
          </p:nvSpPr>
          <p:spPr>
            <a:xfrm rot="18303749">
              <a:off x="3594845" y="4896191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 Arrow 11">
              <a:extLst>
                <a:ext uri="{FF2B5EF4-FFF2-40B4-BE49-F238E27FC236}">
                  <a16:creationId xmlns:a16="http://schemas.microsoft.com/office/drawing/2014/main" id="{99FDE4FC-C6A9-7D06-A662-416D82B80E6F}"/>
                </a:ext>
              </a:extLst>
            </p:cNvPr>
            <p:cNvSpPr/>
            <p:nvPr/>
          </p:nvSpPr>
          <p:spPr>
            <a:xfrm rot="18303749">
              <a:off x="4975409" y="4227075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2">
              <a:extLst>
                <a:ext uri="{FF2B5EF4-FFF2-40B4-BE49-F238E27FC236}">
                  <a16:creationId xmlns:a16="http://schemas.microsoft.com/office/drawing/2014/main" id="{F05640EE-FB99-EB45-A9D5-AE027CC0E56D}"/>
                </a:ext>
              </a:extLst>
            </p:cNvPr>
            <p:cNvSpPr/>
            <p:nvPr/>
          </p:nvSpPr>
          <p:spPr>
            <a:xfrm rot="18303749">
              <a:off x="4975406" y="4905155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3">
              <a:extLst>
                <a:ext uri="{FF2B5EF4-FFF2-40B4-BE49-F238E27FC236}">
                  <a16:creationId xmlns:a16="http://schemas.microsoft.com/office/drawing/2014/main" id="{2C652BA9-6C37-C07C-25A0-B0EFDCBDEE7A}"/>
                </a:ext>
              </a:extLst>
            </p:cNvPr>
            <p:cNvSpPr/>
            <p:nvPr/>
          </p:nvSpPr>
          <p:spPr>
            <a:xfrm rot="18303749">
              <a:off x="10829356" y="3456112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Arrow 14">
              <a:extLst>
                <a:ext uri="{FF2B5EF4-FFF2-40B4-BE49-F238E27FC236}">
                  <a16:creationId xmlns:a16="http://schemas.microsoft.com/office/drawing/2014/main" id="{109CC7C5-20C4-F44D-65C2-1AE3040154EF}"/>
                </a:ext>
              </a:extLst>
            </p:cNvPr>
            <p:cNvSpPr/>
            <p:nvPr/>
          </p:nvSpPr>
          <p:spPr>
            <a:xfrm rot="18303749">
              <a:off x="11413323" y="3567953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Screen Clipping">
              <a:extLst>
                <a:ext uri="{FF2B5EF4-FFF2-40B4-BE49-F238E27FC236}">
                  <a16:creationId xmlns:a16="http://schemas.microsoft.com/office/drawing/2014/main" id="{E49B2DBF-3D87-0D0F-5BE7-29426C1F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807" y="6024684"/>
              <a:ext cx="1661304" cy="518205"/>
            </a:xfrm>
            <a:prstGeom prst="rect">
              <a:avLst/>
            </a:prstGeom>
          </p:spPr>
        </p:pic>
        <p:sp>
          <p:nvSpPr>
            <p:cNvPr id="23" name="Left Arrow 16">
              <a:extLst>
                <a:ext uri="{FF2B5EF4-FFF2-40B4-BE49-F238E27FC236}">
                  <a16:creationId xmlns:a16="http://schemas.microsoft.com/office/drawing/2014/main" id="{626421AE-7151-6138-EB98-F40F59238D82}"/>
                </a:ext>
              </a:extLst>
            </p:cNvPr>
            <p:cNvSpPr/>
            <p:nvPr/>
          </p:nvSpPr>
          <p:spPr>
            <a:xfrm rot="18303749">
              <a:off x="7999721" y="5785299"/>
              <a:ext cx="394447" cy="233082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806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F3C09-D4A2-4C6E-BEC2-E70768537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D37EF-C7A0-4886-2061-3EC3BEC7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C6085320-38A9-454B-7FB0-9F6B53AC3753}"/>
              </a:ext>
            </a:extLst>
          </p:cNvPr>
          <p:cNvSpPr txBox="1"/>
          <p:nvPr/>
        </p:nvSpPr>
        <p:spPr>
          <a:xfrm>
            <a:off x="683289" y="223046"/>
            <a:ext cx="8460712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ผลลัพธ์ที่ได้</a:t>
            </a:r>
            <a:endParaRPr lang="en-US" sz="36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9EC53-B4F9-6658-EC8C-83750289A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24" y="1288185"/>
            <a:ext cx="10809513" cy="5908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ระบบก็จะทำการสร้างตาราง </a:t>
            </a: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employees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solidFill>
                <a:srgbClr val="FF0000"/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54D631E6-ADAD-D3CE-2864-025E3A26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0" y="2210163"/>
            <a:ext cx="10245165" cy="2994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CC4D52-4A2C-8709-1D85-3E180239184C}"/>
              </a:ext>
            </a:extLst>
          </p:cNvPr>
          <p:cNvSpPr/>
          <p:nvPr/>
        </p:nvSpPr>
        <p:spPr>
          <a:xfrm>
            <a:off x="1235947" y="3336053"/>
            <a:ext cx="8561196" cy="10550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0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92B1-75C4-F7A6-BAC6-FBC96B68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994" y="2766218"/>
            <a:ext cx="731379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th-TH" sz="6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</a:rPr>
              <a:t>เชื่อมต่อกับฐานข้อมูล</a:t>
            </a:r>
            <a:br>
              <a:rPr lang="th-TH" dirty="0">
                <a:latin typeface="Prompt Medium" panose="00000600000000000000" pitchFamily="2" charset="-34"/>
                <a:cs typeface="Prompt Medium" panose="00000600000000000000" pitchFamily="2" charset="-34"/>
              </a:rPr>
            </a:br>
            <a:endParaRPr lang="en-US" dirty="0">
              <a:latin typeface="Prompt Medium" panose="00000600000000000000" pitchFamily="2" charset="-34"/>
              <a:cs typeface="Prompt Medium" panose="00000600000000000000" pitchFamily="2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3C38F-4D32-A840-37CC-87026A51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9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11E0-0659-C5DE-D5B6-26FF027E7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364" y="1527463"/>
            <a:ext cx="5794662" cy="1650861"/>
          </a:xfrm>
        </p:spPr>
        <p:txBody>
          <a:bodyPr>
            <a:noAutofit/>
          </a:bodyPr>
          <a:lstStyle/>
          <a:p>
            <a:pPr algn="ctr"/>
            <a:r>
              <a:rPr lang="th-TH" sz="88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ติดตั้ง</a:t>
            </a:r>
            <a:endParaRPr lang="en-US" sz="8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4362-8AF4-AB5C-FBF2-EE882B7D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526DA-1190-1DB8-D934-FCACAAE72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879" y="3429000"/>
            <a:ext cx="5211633" cy="136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48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E61A8-EDEE-58CF-3D19-73DFF0578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36398-2B6A-ABDA-999F-931B6165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66380ADC-9C42-C448-6C12-EEFC016BCD58}"/>
              </a:ext>
            </a:extLst>
          </p:cNvPr>
          <p:cNvSpPr txBox="1"/>
          <p:nvPr/>
        </p:nvSpPr>
        <p:spPr>
          <a:xfrm>
            <a:off x="683289" y="223046"/>
            <a:ext cx="8460712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เชื่อมต่อกับฐานข้อมูล</a:t>
            </a:r>
            <a:endParaRPr lang="en-US" sz="36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pic>
        <p:nvPicPr>
          <p:cNvPr id="12" name="Picture 11" descr="A close up of a logo&#10;&#10;AI-generated content may be incorrect.">
            <a:extLst>
              <a:ext uri="{FF2B5EF4-FFF2-40B4-BE49-F238E27FC236}">
                <a16:creationId xmlns:a16="http://schemas.microsoft.com/office/drawing/2014/main" id="{D76057CF-9E31-41FB-3D33-147EAC18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82" y="3482674"/>
            <a:ext cx="6556408" cy="174209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E46187-2461-E22E-4BFB-72286A5D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24" y="1288185"/>
            <a:ext cx="10809513" cy="163588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400" dirty="0">
                <a:latin typeface="Prompt Light" panose="00000400000000000000" pitchFamily="2" charset="-34"/>
                <a:cs typeface="Prompt Light" panose="00000400000000000000" pitchFamily="2" charset="-34"/>
              </a:rPr>
              <a:t>สร้างโฟลเดอร์ </a:t>
            </a:r>
            <a:r>
              <a:rPr lang="en-US" sz="24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L5phpmysqli</a:t>
            </a:r>
            <a:r>
              <a:rPr lang="en-US" sz="24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400" dirty="0">
                <a:latin typeface="Prompt Light" panose="00000400000000000000" pitchFamily="2" charset="-34"/>
                <a:cs typeface="Prompt Light" panose="00000400000000000000" pitchFamily="2" charset="-34"/>
              </a:rPr>
              <a:t>เก็บไว้ใน </a:t>
            </a:r>
            <a:r>
              <a:rPr lang="en-US" sz="2400" b="1" dirty="0" err="1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htdocs</a:t>
            </a:r>
            <a:endParaRPr lang="th-TH" sz="2400" b="1" dirty="0">
              <a:solidFill>
                <a:srgbClr val="FF0000"/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000" dirty="0">
                <a:latin typeface="Prompt Light" panose="00000400000000000000" pitchFamily="2" charset="-34"/>
                <a:cs typeface="Prompt Light" panose="00000400000000000000" pitchFamily="2" charset="-34"/>
              </a:rPr>
              <a:t>สร้างไฟล์ </a:t>
            </a:r>
            <a:r>
              <a:rPr lang="en-US" sz="2000" b="1" dirty="0" err="1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dbconnect.php</a:t>
            </a:r>
            <a:endParaRPr lang="th-TH" sz="2000" b="1" dirty="0">
              <a:solidFill>
                <a:srgbClr val="FF0000"/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0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พิมพ์ </a:t>
            </a:r>
            <a:r>
              <a:rPr lang="en-US" sz="20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echo </a:t>
            </a:r>
            <a:r>
              <a:rPr lang="th-TH" sz="20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ให้แสดงข้อความ</a:t>
            </a:r>
            <a:r>
              <a:rPr lang="en-US" sz="20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“</a:t>
            </a:r>
            <a:r>
              <a:rPr lang="th-TH" sz="20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ทดสอบการเชื่อมต่อฐานข้อมูล</a:t>
            </a:r>
            <a:r>
              <a:rPr lang="en-US" sz="20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”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FF0000"/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B4D046-2D57-0E60-4244-5A0432794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82" y="3665551"/>
            <a:ext cx="4553921" cy="1635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049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5ECD-BE48-DD99-1AE6-F82CADBC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D7A45-15B1-344E-0902-D2C60238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845B8ED6-1C9C-838B-323C-0293A48E64AF}"/>
              </a:ext>
            </a:extLst>
          </p:cNvPr>
          <p:cNvSpPr txBox="1"/>
          <p:nvPr/>
        </p:nvSpPr>
        <p:spPr>
          <a:xfrm>
            <a:off x="683289" y="223046"/>
            <a:ext cx="8460712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36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เชื่อมต่อกับ ฐานข้อมูล</a:t>
            </a:r>
            <a:endParaRPr lang="en-US" sz="36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B86C08-E43D-547E-4890-FD574E72134F}"/>
              </a:ext>
            </a:extLst>
          </p:cNvPr>
          <p:cNvGrpSpPr/>
          <p:nvPr/>
        </p:nvGrpSpPr>
        <p:grpSpPr>
          <a:xfrm>
            <a:off x="845468" y="2301074"/>
            <a:ext cx="9062792" cy="3255666"/>
            <a:chOff x="845468" y="2301074"/>
            <a:chExt cx="9062792" cy="3255666"/>
          </a:xfrm>
        </p:grpSpPr>
        <p:pic>
          <p:nvPicPr>
            <p:cNvPr id="3" name="Picture 2" descr="A computer screen shot of a code&#10;&#10;AI-generated content may be incorrect.">
              <a:extLst>
                <a:ext uri="{FF2B5EF4-FFF2-40B4-BE49-F238E27FC236}">
                  <a16:creationId xmlns:a16="http://schemas.microsoft.com/office/drawing/2014/main" id="{F388BFC5-92CB-B398-CE05-BDE06AA5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468" y="2301074"/>
              <a:ext cx="9062792" cy="32556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46ECB4-CCC5-DD22-8CC9-1E6342229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3230" y="3429000"/>
              <a:ext cx="7752897" cy="4426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2E9CAB-CB15-C33F-3DFE-0489C7B289EC}"/>
              </a:ext>
            </a:extLst>
          </p:cNvPr>
          <p:cNvSpPr txBox="1"/>
          <p:nvPr/>
        </p:nvSpPr>
        <p:spPr>
          <a:xfrm>
            <a:off x="845468" y="1348342"/>
            <a:ext cx="9142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th-TH" sz="2400" dirty="0">
                <a:latin typeface="Prompt Medium" panose="00000600000000000000" pitchFamily="2" charset="-34"/>
                <a:cs typeface="Prompt Medium" panose="00000600000000000000" pitchFamily="2" charset="-34"/>
              </a:rPr>
              <a:t>เชื่อมต่อกับฐานข้อมูลโดยใช้ ฟังก์ชัน </a:t>
            </a:r>
            <a:r>
              <a:rPr lang="en-US" sz="2400" dirty="0" err="1">
                <a:latin typeface="Prompt Medium" panose="00000600000000000000" pitchFamily="2" charset="-34"/>
                <a:cs typeface="Prompt Medium" panose="00000600000000000000" pitchFamily="2" charset="-34"/>
              </a:rPr>
              <a:t>mysqli_connect</a:t>
            </a:r>
            <a:r>
              <a:rPr lang="en-US" sz="2400" dirty="0">
                <a:latin typeface="Prompt Medium" panose="00000600000000000000" pitchFamily="2" charset="-34"/>
                <a:cs typeface="Prompt Medium" panose="00000600000000000000" pitchFamily="2" charset="-34"/>
              </a:rPr>
              <a:t>() 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78F373AA-9507-5ACB-2C4F-35539CE9ADFB}"/>
              </a:ext>
            </a:extLst>
          </p:cNvPr>
          <p:cNvSpPr/>
          <p:nvPr/>
        </p:nvSpPr>
        <p:spPr>
          <a:xfrm>
            <a:off x="9988062" y="2301074"/>
            <a:ext cx="1627833" cy="740231"/>
          </a:xfrm>
          <a:prstGeom prst="cloudCallout">
            <a:avLst>
              <a:gd name="adj1" fmla="val -82123"/>
              <a:gd name="adj2" fmla="val 11964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ชื่อฐานข้อมูล</a:t>
            </a:r>
            <a:endParaRPr lang="en-US" sz="1400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E6F6FE61-F875-7B60-775C-E2CC697E8CBF}"/>
              </a:ext>
            </a:extLst>
          </p:cNvPr>
          <p:cNvSpPr/>
          <p:nvPr/>
        </p:nvSpPr>
        <p:spPr>
          <a:xfrm rot="21430697">
            <a:off x="7622563" y="2055897"/>
            <a:ext cx="1627833" cy="740231"/>
          </a:xfrm>
          <a:prstGeom prst="cloudCallout">
            <a:avLst>
              <a:gd name="adj1" fmla="val -46556"/>
              <a:gd name="adj2" fmla="val 14252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Password</a:t>
            </a:r>
          </a:p>
          <a:p>
            <a:pPr algn="ctr"/>
            <a:r>
              <a:rPr lang="th-TH" sz="1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ไมได้กำหนด</a:t>
            </a:r>
            <a:endParaRPr lang="en-US" sz="1400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41119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4A232-B81B-07C4-7A5D-9F993C61D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61248-136E-C783-437B-0C1C720F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8B22DE3F-305D-49C0-5073-4A2071437F7B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สร้างแบบฟอร์มบันทึกข้อมูล</a:t>
            </a: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C29E-099E-B866-10A2-C6A1D58C7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300039"/>
            <a:ext cx="10820400" cy="13935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สร้างไฟล์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L5index.php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(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เป็นหน้าแรก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สร้างไฟล์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L5insertform.php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(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เป็นไฟล์ที่ใช้ในการแสดงแบบฟอร์ม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0" indent="0">
              <a:buNone/>
            </a:pP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8" name="Picture 7" descr="A computer code with text&#10;&#10;AI-generated content may be incorrect.">
            <a:extLst>
              <a:ext uri="{FF2B5EF4-FFF2-40B4-BE49-F238E27FC236}">
                <a16:creationId xmlns:a16="http://schemas.microsoft.com/office/drawing/2014/main" id="{78223D5B-9C04-D2E4-E5B7-27877674D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18" y="2693581"/>
            <a:ext cx="9739689" cy="334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014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D7573-A07A-B8FF-672D-78124C52B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7406D-CEA0-1F1E-BDCA-F9E3ABF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B2DE5D6B-458D-C36E-55E2-99C90EE07FAB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สร้างแบบฟอร์มบันทึกข้อมูล</a:t>
            </a: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36A6-DD7B-A404-AA5F-B0C0BC29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31837"/>
            <a:ext cx="9294724" cy="20539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ไฟล์ 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L5insertForm.php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เป็นฟอร์มเพื่อทำการแสดงผลแบบฟอร์มบันทึกข้อมูล</a:t>
            </a:r>
            <a:endParaRPr lang="en-US" sz="24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99748DF-579A-E009-8FDD-8FEEEF6E5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42" y="2258823"/>
            <a:ext cx="6625857" cy="3681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058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7FA4D-9B4D-C289-26B0-0C0E5F3C9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60D3D-8918-C04A-BEF5-8D03C82E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6A7ABCAD-0D4B-88FF-B8E1-6FB4446D66E8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สร้างแบบฟอร์มบันทึกข้อมูล</a:t>
            </a: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24E97-208B-227B-4BDD-BFA1D4E0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75198"/>
            <a:ext cx="9626320" cy="185990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2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ไฟล์ </a:t>
            </a:r>
            <a:r>
              <a:rPr lang="en-US" sz="22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L5insertForm.php</a:t>
            </a:r>
            <a:r>
              <a:rPr lang="th-TH" sz="22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200" dirty="0">
                <a:latin typeface="Prompt" panose="00000500000000000000" pitchFamily="2" charset="-34"/>
                <a:cs typeface="Prompt" panose="00000500000000000000" pitchFamily="2" charset="-34"/>
              </a:rPr>
              <a:t>ทำการสร้างแบบฟอร์มข้อมูล โดยมีรายละเอียดดังนี้</a:t>
            </a:r>
            <a:endParaRPr lang="en-US" sz="220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ชื่อ และ นามสกุล</a:t>
            </a: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q"/>
            </a:pP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D3CCD8-1BD8-09B3-3D8C-D32ECAE450C5}"/>
              </a:ext>
            </a:extLst>
          </p:cNvPr>
          <p:cNvGrpSpPr/>
          <p:nvPr/>
        </p:nvGrpSpPr>
        <p:grpSpPr>
          <a:xfrm>
            <a:off x="602902" y="3287335"/>
            <a:ext cx="7616750" cy="2880640"/>
            <a:chOff x="602902" y="3282387"/>
            <a:chExt cx="7616750" cy="2880640"/>
          </a:xfrm>
        </p:grpSpPr>
        <p:pic>
          <p:nvPicPr>
            <p:cNvPr id="9" name="Picture 8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31EF1D59-A051-2076-0222-2167C9B9A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02" y="3282387"/>
              <a:ext cx="7616750" cy="28806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0337019-35ED-6849-ADE7-758217D6E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603" y="5266725"/>
              <a:ext cx="4766790" cy="316077"/>
            </a:xfrm>
            <a:prstGeom prst="rect">
              <a:avLst/>
            </a:prstGeom>
          </p:spPr>
        </p:pic>
      </p:grp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BDEE6D-6BBC-D48C-249D-CCEA443DE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54" y="3933929"/>
            <a:ext cx="3862674" cy="1959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2D5E39-E8D9-1664-AF16-5E54DABF98F4}"/>
              </a:ext>
            </a:extLst>
          </p:cNvPr>
          <p:cNvSpPr/>
          <p:nvPr/>
        </p:nvSpPr>
        <p:spPr>
          <a:xfrm>
            <a:off x="2088122" y="3548617"/>
            <a:ext cx="5365818" cy="235807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071C3-40F7-55D8-B58D-6EE4D5659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B3956-2FE0-2ED2-CBC2-795FF0D5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3EB5367-3619-1035-8CDA-692CC500D1FC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สร้างแบบฟอร์มบันทึกข้อมูล</a:t>
            </a: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4EE1-B00C-A9D9-328D-3981A6FBA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27688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sz="20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ไฟล์ </a:t>
            </a:r>
            <a:r>
              <a:rPr lang="en-US" sz="20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L5insertForm.php</a:t>
            </a:r>
            <a:endParaRPr lang="th-TH" sz="2000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สร้างปุ่ม </a:t>
            </a:r>
            <a:r>
              <a:rPr lang="en-US" sz="20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submit</a:t>
            </a:r>
            <a:r>
              <a:rPr lang="th-TH" sz="20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endParaRPr lang="en-US" sz="2000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93615DC-52B6-ED35-A5AF-5F54CB045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0" y="2405633"/>
            <a:ext cx="6820862" cy="357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4912B0-57FE-8FEE-D681-1CE5B1FB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41" y="3979811"/>
            <a:ext cx="4465707" cy="1996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BE3E7D-A875-3637-F26E-4EE107E44005}"/>
              </a:ext>
            </a:extLst>
          </p:cNvPr>
          <p:cNvSpPr/>
          <p:nvPr/>
        </p:nvSpPr>
        <p:spPr>
          <a:xfrm>
            <a:off x="2280976" y="4752870"/>
            <a:ext cx="4541855" cy="3014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FAB64-6EDC-557F-7A51-453886E27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41" y="4269849"/>
            <a:ext cx="4546214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07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6DCAC-6BEE-4C8C-0314-6E95E542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0EAD38BB-E4E6-3974-649B-7A62EC334E51}"/>
              </a:ext>
            </a:extLst>
          </p:cNvPr>
          <p:cNvSpPr txBox="1"/>
          <p:nvPr/>
        </p:nvSpPr>
        <p:spPr>
          <a:xfrm>
            <a:off x="1065127" y="2645131"/>
            <a:ext cx="8460712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สร้าง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 File </a:t>
            </a:r>
          </a:p>
          <a:p>
            <a:pPr algn="ctr">
              <a:lnSpc>
                <a:spcPts val="6336"/>
              </a:lnSpc>
            </a:pP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L5insertData.php</a:t>
            </a:r>
          </a:p>
        </p:txBody>
      </p:sp>
    </p:spTree>
    <p:extLst>
      <p:ext uri="{BB962C8B-B14F-4D97-AF65-F5344CB8AC3E}">
        <p14:creationId xmlns:p14="http://schemas.microsoft.com/office/powerpoint/2010/main" val="3530529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E0D8F-291C-4D39-6A1C-09C45043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81FAD6-DD0D-F03C-2276-71645AE535A3}"/>
              </a:ext>
            </a:extLst>
          </p:cNvPr>
          <p:cNvSpPr/>
          <p:nvPr/>
        </p:nvSpPr>
        <p:spPr>
          <a:xfrm>
            <a:off x="5154804" y="2688380"/>
            <a:ext cx="1899139" cy="2959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CCDF-A8BF-2F15-2D8F-16AE2826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6CD9B8DC-F44D-FAE9-510C-45F73A7AD0D0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สร้างแบบฟอร์มบันทึกข้อมูล</a:t>
            </a: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C893-BF0D-F0F5-DE39-3503198DB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27688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สร้างไฟล์ 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L5insertData.php</a:t>
            </a:r>
            <a:endParaRPr lang="th-TH" sz="24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8ACA9CA-6041-36B6-595E-E17055D9E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53" y="2405633"/>
            <a:ext cx="6675698" cy="345215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FCDF33-DBC4-C971-252D-EECA97027C0B}"/>
              </a:ext>
            </a:extLst>
          </p:cNvPr>
          <p:cNvSpPr/>
          <p:nvPr/>
        </p:nvSpPr>
        <p:spPr>
          <a:xfrm>
            <a:off x="3742174" y="2688380"/>
            <a:ext cx="5040085" cy="3160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95D49-20CE-4D18-13A0-35F048FB8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31" y="4513916"/>
            <a:ext cx="4766790" cy="3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88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B0E18-FFA4-0857-A7ED-5AC9B966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05B61-C1F7-3FEB-0CD8-12191BB4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2340" y="6270119"/>
            <a:ext cx="2743200" cy="365125"/>
          </a:xfrm>
        </p:spPr>
        <p:txBody>
          <a:bodyPr/>
          <a:lstStyle/>
          <a:p>
            <a:fld id="{857A9867-7216-4013-A088-DCCF1CA08306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4D2EF731-6AB5-371E-978B-B08442AC01A4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สร้างแบบฟอร์มบันทึกข้อมูล</a:t>
            </a: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8532-671F-D6C7-3086-E4F47340C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27688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ไฟล์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L5insertData.php</a:t>
            </a: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(รับค่าที่ส่งจากแบบฟอร์มบันทึกข้อมูล)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99E37F-796C-D648-942F-5AD08B6B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102" y="2373538"/>
            <a:ext cx="4861981" cy="211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92C30A2-9890-3EAD-23F6-729FE2524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4" y="2636452"/>
            <a:ext cx="4839119" cy="158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7F8044-6EF3-1E31-67B1-1651D45E1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11" y="4622141"/>
            <a:ext cx="4534293" cy="1379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340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481C-AD25-8A8C-E4A7-B936E932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48C95-DC72-B5D7-069F-6E73EA78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203C735-55AE-AAB1-798A-FF9F853E1E63}"/>
              </a:ext>
            </a:extLst>
          </p:cNvPr>
          <p:cNvSpPr txBox="1"/>
          <p:nvPr/>
        </p:nvSpPr>
        <p:spPr>
          <a:xfrm>
            <a:off x="719085" y="2818309"/>
            <a:ext cx="9738529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6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6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D4F17-43F0-6F9A-B1E5-07CBCE93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25" y="491000"/>
            <a:ext cx="2136424" cy="1703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064B94-1DAB-F8FD-3BC6-AD697D0BF6B7}"/>
              </a:ext>
            </a:extLst>
          </p:cNvPr>
          <p:cNvSpPr txBox="1"/>
          <p:nvPr/>
        </p:nvSpPr>
        <p:spPr>
          <a:xfrm>
            <a:off x="1158284" y="4278589"/>
            <a:ext cx="9299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th-TH" sz="48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ไปที่ไฟล์ </a:t>
            </a:r>
            <a:r>
              <a:rPr lang="en-US" sz="4800" b="1" dirty="0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L5insertForm</a:t>
            </a:r>
            <a:r>
              <a:rPr lang="th-TH" sz="4800" b="1" dirty="0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.</a:t>
            </a:r>
            <a:r>
              <a:rPr lang="en-US" sz="4800" b="1" dirty="0" err="1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php</a:t>
            </a:r>
            <a:endParaRPr lang="en-US" sz="4800" b="1" dirty="0">
              <a:solidFill>
                <a:srgbClr val="FF0000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4422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0BBF8-1FDE-5EB4-82BA-B83D4871E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A2369-D258-8FEC-B487-FE188654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E55BB9D6-BDC8-39F7-7378-2190711276C2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การติดตั้ง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XAMPP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49E87E-2F32-C9D2-7AA4-1C056D2E5669}"/>
              </a:ext>
            </a:extLst>
          </p:cNvPr>
          <p:cNvSpPr/>
          <p:nvPr/>
        </p:nvSpPr>
        <p:spPr>
          <a:xfrm>
            <a:off x="404193" y="1406899"/>
            <a:ext cx="102370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Download  XAMPP</a:t>
            </a:r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</a:p>
          <a:p>
            <a:pPr lvl="1"/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1. </a:t>
            </a:r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https://www.apachefriends.org/download.html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pic>
        <p:nvPicPr>
          <p:cNvPr id="21" name="Picture 20" descr="Screen Clipping">
            <a:extLst>
              <a:ext uri="{FF2B5EF4-FFF2-40B4-BE49-F238E27FC236}">
                <a16:creationId xmlns:a16="http://schemas.microsoft.com/office/drawing/2014/main" id="{816C691A-1CC8-DF9B-87CD-5F4EDD5A8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88026"/>
            <a:ext cx="7205330" cy="36723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sp>
        <p:nvSpPr>
          <p:cNvPr id="22" name="Right Arrow 6">
            <a:extLst>
              <a:ext uri="{FF2B5EF4-FFF2-40B4-BE49-F238E27FC236}">
                <a16:creationId xmlns:a16="http://schemas.microsoft.com/office/drawing/2014/main" id="{5C61186C-552D-A051-B651-62985C703B4E}"/>
              </a:ext>
            </a:extLst>
          </p:cNvPr>
          <p:cNvSpPr/>
          <p:nvPr/>
        </p:nvSpPr>
        <p:spPr>
          <a:xfrm>
            <a:off x="2286000" y="5135526"/>
            <a:ext cx="1020726" cy="5316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31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BD7BA-ADE5-B665-0E7B-9250886C5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3059D-FDEA-ECCA-5ADC-69EE48B8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C547290-47CD-BD44-A91F-AFEB64D7720E}"/>
              </a:ext>
            </a:extLst>
          </p:cNvPr>
          <p:cNvSpPr txBox="1"/>
          <p:nvPr/>
        </p:nvSpPr>
        <p:spPr>
          <a:xfrm>
            <a:off x="535642" y="1113572"/>
            <a:ext cx="9839012" cy="1608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336"/>
              </a:lnSpc>
              <a:buFont typeface="Wingdings" panose="05000000000000000000" pitchFamily="2" charset="2"/>
              <a:buChar char="q"/>
            </a:pPr>
            <a:r>
              <a:rPr lang="th-TH" sz="2800" b="1" dirty="0"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ไปที่หน้าเว็บ </a:t>
            </a:r>
          </a:p>
          <a:p>
            <a:r>
              <a:rPr lang="th-TH" sz="2000" b="1" dirty="0"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      </a:t>
            </a:r>
            <a:r>
              <a:rPr lang="en-US" sz="2000" b="1" dirty="0">
                <a:solidFill>
                  <a:srgbClr val="6A6CFF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https://getbootstrap.com/docs/5.0/getting-started/introduction/</a:t>
            </a:r>
            <a:r>
              <a:rPr lang="th-TH" sz="2000" b="1" dirty="0">
                <a:solidFill>
                  <a:srgbClr val="6A6CFF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b="1" dirty="0"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55A76-AD56-D369-EFB8-31B4CA3B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D6EE2A6-559C-847D-B24D-A53DE5B760F2}"/>
              </a:ext>
            </a:extLst>
          </p:cNvPr>
          <p:cNvGrpSpPr/>
          <p:nvPr/>
        </p:nvGrpSpPr>
        <p:grpSpPr>
          <a:xfrm>
            <a:off x="2090057" y="2785936"/>
            <a:ext cx="6975208" cy="3325485"/>
            <a:chOff x="1372758" y="1975088"/>
            <a:chExt cx="8184876" cy="4190944"/>
          </a:xfrm>
        </p:grpSpPr>
        <p:pic>
          <p:nvPicPr>
            <p:cNvPr id="7" name="Picture 6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A8CC8874-532F-A83E-501B-F9CF77C9B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758" y="1975088"/>
              <a:ext cx="8184876" cy="41909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7AE76F3-8356-B00C-A263-0AAD36F2369E}"/>
                </a:ext>
              </a:extLst>
            </p:cNvPr>
            <p:cNvSpPr/>
            <p:nvPr/>
          </p:nvSpPr>
          <p:spPr>
            <a:xfrm>
              <a:off x="1547446" y="2431701"/>
              <a:ext cx="964642" cy="21101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0810CD6-F094-DE2C-2F18-01D17CA83006}"/>
                </a:ext>
              </a:extLst>
            </p:cNvPr>
            <p:cNvSpPr/>
            <p:nvPr/>
          </p:nvSpPr>
          <p:spPr>
            <a:xfrm>
              <a:off x="8852597" y="2642716"/>
              <a:ext cx="636249" cy="38183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C212A6FF-392F-89BE-B97C-6935FB1B95D8}"/>
                </a:ext>
              </a:extLst>
            </p:cNvPr>
            <p:cNvSpPr/>
            <p:nvPr/>
          </p:nvSpPr>
          <p:spPr>
            <a:xfrm>
              <a:off x="6324330" y="2311120"/>
              <a:ext cx="482321" cy="45217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20">
            <a:extLst>
              <a:ext uri="{FF2B5EF4-FFF2-40B4-BE49-F238E27FC236}">
                <a16:creationId xmlns:a16="http://schemas.microsoft.com/office/drawing/2014/main" id="{45F39AE1-7010-BDB9-F1B2-2D8424B28A3E}"/>
              </a:ext>
            </a:extLst>
          </p:cNvPr>
          <p:cNvSpPr txBox="1"/>
          <p:nvPr/>
        </p:nvSpPr>
        <p:spPr>
          <a:xfrm>
            <a:off x="823965" y="278637"/>
            <a:ext cx="8460712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</p:spTree>
    <p:extLst>
      <p:ext uri="{BB962C8B-B14F-4D97-AF65-F5344CB8AC3E}">
        <p14:creationId xmlns:p14="http://schemas.microsoft.com/office/powerpoint/2010/main" val="63024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FEF3E-5FD8-693E-C03A-F625E4E8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4140-DF35-C2EC-5DDD-EFE8EE87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FEFDE257-91CF-E5D6-8EE4-2FB92F8C3B49}"/>
              </a:ext>
            </a:extLst>
          </p:cNvPr>
          <p:cNvSpPr txBox="1"/>
          <p:nvPr/>
        </p:nvSpPr>
        <p:spPr>
          <a:xfrm>
            <a:off x="2037870" y="475678"/>
            <a:ext cx="606110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98CFD-261A-610E-1F94-957DC27C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0A727C-1CB0-DD51-80FB-CC78CCCB7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7092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8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ไปที่ไฟล์ </a:t>
            </a:r>
            <a:r>
              <a:rPr lang="en-US" sz="2800" b="1" dirty="0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L5insertForm</a:t>
            </a:r>
            <a:endParaRPr lang="en-US" sz="28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วาง 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Code </a:t>
            </a:r>
            <a:r>
              <a:rPr lang="en-US" dirty="0" err="1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Css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ในส่วนของ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head </a:t>
            </a:r>
          </a:p>
        </p:txBody>
      </p:sp>
      <p:pic>
        <p:nvPicPr>
          <p:cNvPr id="14" name="Picture 13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D79324A8-7F82-0923-7E39-D925ED6C6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5" y="2490663"/>
            <a:ext cx="10013548" cy="222960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2DBB00-7D91-2780-D401-7C95C81AA22A}"/>
              </a:ext>
            </a:extLst>
          </p:cNvPr>
          <p:cNvSpPr/>
          <p:nvPr/>
        </p:nvSpPr>
        <p:spPr>
          <a:xfrm>
            <a:off x="1614583" y="3675179"/>
            <a:ext cx="9358218" cy="30145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9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65400-F1C7-25C2-66B2-BDC0ACC0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2E7-B2B4-DF78-E1AC-B2B0D0D7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496BFF4-89FB-1B02-5FED-6DCA8EA4CE66}"/>
              </a:ext>
            </a:extLst>
          </p:cNvPr>
          <p:cNvSpPr txBox="1"/>
          <p:nvPr/>
        </p:nvSpPr>
        <p:spPr>
          <a:xfrm>
            <a:off x="2017774" y="357332"/>
            <a:ext cx="6814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F08F0E-61A1-6C56-3FC6-125FCD34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84A8D9-4332-DF44-EC5F-66476F183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8748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ตกแต่งฟอร์ม </a:t>
            </a:r>
            <a:r>
              <a:rPr lang="en-US" sz="2800" b="1" dirty="0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L5insertForm</a:t>
            </a:r>
            <a:r>
              <a:rPr lang="th-TH" sz="2800" b="1" dirty="0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.</a:t>
            </a:r>
            <a:r>
              <a:rPr lang="en-US" sz="2800" b="1" dirty="0" err="1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php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13FC97-608E-8925-19A2-4D540C426375}"/>
              </a:ext>
            </a:extLst>
          </p:cNvPr>
          <p:cNvGrpSpPr/>
          <p:nvPr/>
        </p:nvGrpSpPr>
        <p:grpSpPr>
          <a:xfrm>
            <a:off x="1705228" y="2441749"/>
            <a:ext cx="8473752" cy="3201093"/>
            <a:chOff x="2127259" y="2418347"/>
            <a:chExt cx="7193903" cy="2865368"/>
          </a:xfrm>
        </p:grpSpPr>
        <p:pic>
          <p:nvPicPr>
            <p:cNvPr id="7" name="Picture 6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E6CA8572-69ED-1D6D-A7C9-E3650D0E7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259" y="2418347"/>
              <a:ext cx="7193903" cy="2865368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81E4D74-A413-A77D-0EB1-CC32694C00A7}"/>
                </a:ext>
              </a:extLst>
            </p:cNvPr>
            <p:cNvSpPr/>
            <p:nvPr/>
          </p:nvSpPr>
          <p:spPr>
            <a:xfrm>
              <a:off x="3498307" y="2652158"/>
              <a:ext cx="3304427" cy="28196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2CA1C8-ABE9-4195-9B5A-71B4A9F3F142}"/>
                </a:ext>
              </a:extLst>
            </p:cNvPr>
            <p:cNvSpPr/>
            <p:nvPr/>
          </p:nvSpPr>
          <p:spPr>
            <a:xfrm>
              <a:off x="3474861" y="3710050"/>
              <a:ext cx="3304427" cy="28196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0704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8C92-3DFD-83C5-3928-10EF7EED7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F5BB2-8346-83BE-29FF-D3B218A4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A8ECA9-8605-61CC-5A70-6001A61C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37EEE0-C3BD-268A-56E4-5F01C0D7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07591"/>
            <a:ext cx="10820400" cy="1340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  <a:sym typeface="Neue Machina Ultra-Bold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  <a:sym typeface="Neue Machina Ultra-Bold"/>
              </a:rPr>
              <a:t>ไฟล์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  <a:sym typeface="Neue Machina Ultra-Bold"/>
              </a:rPr>
              <a:t>L5insertForm.php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สร้าง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Div Class Container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ย้ายเนื้อหาในฟอร์ม ให้อยู่ภายใต้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div class Container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F5C208-909D-CAAC-8AF5-07B2860A00CD}"/>
              </a:ext>
            </a:extLst>
          </p:cNvPr>
          <p:cNvGrpSpPr/>
          <p:nvPr/>
        </p:nvGrpSpPr>
        <p:grpSpPr>
          <a:xfrm>
            <a:off x="2399611" y="2743754"/>
            <a:ext cx="6714244" cy="3566558"/>
            <a:chOff x="2017774" y="2362083"/>
            <a:chExt cx="6714244" cy="3566558"/>
          </a:xfrm>
        </p:grpSpPr>
        <p:pic>
          <p:nvPicPr>
            <p:cNvPr id="3" name="Picture 2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A272EEAD-CC77-F36F-51C2-C53ED8EF1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774" y="2362083"/>
              <a:ext cx="6714244" cy="3566558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4595872-C16B-D5F8-E248-D5DDF6BB2777}"/>
                </a:ext>
              </a:extLst>
            </p:cNvPr>
            <p:cNvSpPr/>
            <p:nvPr/>
          </p:nvSpPr>
          <p:spPr>
            <a:xfrm>
              <a:off x="2797358" y="2596789"/>
              <a:ext cx="5934659" cy="2397241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20">
            <a:extLst>
              <a:ext uri="{FF2B5EF4-FFF2-40B4-BE49-F238E27FC236}">
                <a16:creationId xmlns:a16="http://schemas.microsoft.com/office/drawing/2014/main" id="{1D129C34-893B-5819-F246-6D5E609EF011}"/>
              </a:ext>
            </a:extLst>
          </p:cNvPr>
          <p:cNvSpPr txBox="1"/>
          <p:nvPr/>
        </p:nvSpPr>
        <p:spPr>
          <a:xfrm>
            <a:off x="2017774" y="357332"/>
            <a:ext cx="6814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</p:spTree>
    <p:extLst>
      <p:ext uri="{BB962C8B-B14F-4D97-AF65-F5344CB8AC3E}">
        <p14:creationId xmlns:p14="http://schemas.microsoft.com/office/powerpoint/2010/main" val="23845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495C2-E3A0-FAEC-307D-83649E7DC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02A64-F10B-C652-662C-A4020553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E012CD1A-C3E4-48F3-B0A5-7A52D8EE6B2B}"/>
              </a:ext>
            </a:extLst>
          </p:cNvPr>
          <p:cNvSpPr txBox="1"/>
          <p:nvPr/>
        </p:nvSpPr>
        <p:spPr>
          <a:xfrm>
            <a:off x="2017774" y="357332"/>
            <a:ext cx="6814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E4508-0ECB-769C-8DC9-CE2A0DC0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D30723-34F8-E457-AC9A-F8C515FF5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27688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ตกแต่งฟอร์ม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L5insertForm.php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ให้สวยงาม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B6B921-0650-AB85-8CFF-2D2D6EDFC7DE}"/>
              </a:ext>
            </a:extLst>
          </p:cNvPr>
          <p:cNvGrpSpPr/>
          <p:nvPr/>
        </p:nvGrpSpPr>
        <p:grpSpPr>
          <a:xfrm>
            <a:off x="1436914" y="2490663"/>
            <a:ext cx="8459543" cy="3509763"/>
            <a:chOff x="1109836" y="1854787"/>
            <a:chExt cx="8786621" cy="4145639"/>
          </a:xfrm>
        </p:grpSpPr>
        <p:pic>
          <p:nvPicPr>
            <p:cNvPr id="7" name="Picture 6" descr="A computer screen shot of text&#10;&#10;AI-generated content may be incorrect.">
              <a:extLst>
                <a:ext uri="{FF2B5EF4-FFF2-40B4-BE49-F238E27FC236}">
                  <a16:creationId xmlns:a16="http://schemas.microsoft.com/office/drawing/2014/main" id="{FD55BC17-C7F8-06EB-B68B-F755FE68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836" y="1854787"/>
              <a:ext cx="8786621" cy="414563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D1DFE6-74C4-A210-7966-0F33B2882D6E}"/>
                </a:ext>
              </a:extLst>
            </p:cNvPr>
            <p:cNvSpPr/>
            <p:nvPr/>
          </p:nvSpPr>
          <p:spPr>
            <a:xfrm>
              <a:off x="4461468" y="1854788"/>
              <a:ext cx="683288" cy="245318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0F516B-7D68-C5E7-80C8-7194FB6C67CA}"/>
                </a:ext>
              </a:extLst>
            </p:cNvPr>
            <p:cNvSpPr/>
            <p:nvPr/>
          </p:nvSpPr>
          <p:spPr>
            <a:xfrm>
              <a:off x="4985657" y="2622767"/>
              <a:ext cx="661517" cy="24019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5558BE7-23D1-7FA2-FC98-2FB58F3AC8E2}"/>
                </a:ext>
              </a:extLst>
            </p:cNvPr>
            <p:cNvSpPr/>
            <p:nvPr/>
          </p:nvSpPr>
          <p:spPr>
            <a:xfrm>
              <a:off x="5052647" y="3600462"/>
              <a:ext cx="594528" cy="327144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6C2B5C9-2F69-5709-0C99-AAA3EE2F1C3F}"/>
                </a:ext>
              </a:extLst>
            </p:cNvPr>
            <p:cNvSpPr/>
            <p:nvPr/>
          </p:nvSpPr>
          <p:spPr>
            <a:xfrm>
              <a:off x="7048920" y="3101856"/>
              <a:ext cx="2376433" cy="327144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671057-D823-0836-97A0-53A9E009262D}"/>
                </a:ext>
              </a:extLst>
            </p:cNvPr>
            <p:cNvSpPr/>
            <p:nvPr/>
          </p:nvSpPr>
          <p:spPr>
            <a:xfrm>
              <a:off x="7034942" y="4141472"/>
              <a:ext cx="2376433" cy="327144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FCE42B-F108-6997-723F-923875B9994B}"/>
                </a:ext>
              </a:extLst>
            </p:cNvPr>
            <p:cNvSpPr/>
            <p:nvPr/>
          </p:nvSpPr>
          <p:spPr>
            <a:xfrm>
              <a:off x="6759707" y="4729895"/>
              <a:ext cx="2735985" cy="327144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8456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18BC2-EFEB-27AD-6F0B-D9A9FF6C5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56D07-7271-D82D-8660-1A9D6C10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9E69B60-9784-9DE4-E727-B9A86021BB25}"/>
              </a:ext>
            </a:extLst>
          </p:cNvPr>
          <p:cNvSpPr txBox="1"/>
          <p:nvPr/>
        </p:nvSpPr>
        <p:spPr>
          <a:xfrm>
            <a:off x="2017774" y="357332"/>
            <a:ext cx="6814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579DA1-5FC6-D90F-22D5-8E73833EF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F39595-A03F-C055-0EF1-43395B5DF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27688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ผลลัพธ์ 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ตกแต่งฟอร์ม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A535CD-D2B1-9E30-E176-88C147649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56" y="2235860"/>
            <a:ext cx="4861981" cy="2685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467962B-8BB3-DA90-733C-EF6A6A8CC00A}"/>
              </a:ext>
            </a:extLst>
          </p:cNvPr>
          <p:cNvSpPr txBox="1">
            <a:spLocks/>
          </p:cNvSpPr>
          <p:nvPr/>
        </p:nvSpPr>
        <p:spPr>
          <a:xfrm>
            <a:off x="1075174" y="5126226"/>
            <a:ext cx="3249541" cy="1008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ก่อนตกแต่งฟอร์ม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2CD86ED-86E3-E130-D21E-BACF687F1123}"/>
              </a:ext>
            </a:extLst>
          </p:cNvPr>
          <p:cNvSpPr txBox="1">
            <a:spLocks/>
          </p:cNvSpPr>
          <p:nvPr/>
        </p:nvSpPr>
        <p:spPr>
          <a:xfrm>
            <a:off x="7377165" y="5058971"/>
            <a:ext cx="3249541" cy="1008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dirty="0">
                <a:solidFill>
                  <a:srgbClr val="6A6CFF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หลังตกแต่งฟอร์ม</a:t>
            </a:r>
            <a:endParaRPr lang="en-US" dirty="0">
              <a:solidFill>
                <a:srgbClr val="6A6CFF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906261-048B-FCFD-A797-A0DCC980C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9" y="2707010"/>
            <a:ext cx="6766363" cy="202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0502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6560C-DD71-0E88-F24E-7F0BBF4F9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8DBD3-6B24-E9FF-0768-ED1BE2F4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8596D17B-69A5-0D1E-DE28-02DE3CCACBE6}"/>
              </a:ext>
            </a:extLst>
          </p:cNvPr>
          <p:cNvSpPr txBox="1"/>
          <p:nvPr/>
        </p:nvSpPr>
        <p:spPr>
          <a:xfrm>
            <a:off x="2017774" y="357332"/>
            <a:ext cx="6814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297F4-37D1-FD93-5275-26700739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1DB3F7-5570-C6F4-E62B-4D627DA09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27688"/>
            <a:ext cx="895308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ไปที่ไฟล์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L5insertForm.php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ย้ายตำแหน่ง เมนู </a:t>
            </a:r>
            <a:b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</a:b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“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กลับไปหน้าแรก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”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ให้อยู่ภายใต้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div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03B551-0497-6FCE-A6D6-089C8BA801E3}"/>
              </a:ext>
            </a:extLst>
          </p:cNvPr>
          <p:cNvGrpSpPr/>
          <p:nvPr/>
        </p:nvGrpSpPr>
        <p:grpSpPr>
          <a:xfrm>
            <a:off x="2340389" y="2837950"/>
            <a:ext cx="7511221" cy="3187300"/>
            <a:chOff x="1816999" y="1864305"/>
            <a:chExt cx="8558002" cy="3939881"/>
          </a:xfrm>
        </p:grpSpPr>
        <p:pic>
          <p:nvPicPr>
            <p:cNvPr id="3" name="Picture 2" descr="A screen shot of a computer code&#10;&#10;AI-generated content may be incorrect.">
              <a:extLst>
                <a:ext uri="{FF2B5EF4-FFF2-40B4-BE49-F238E27FC236}">
                  <a16:creationId xmlns:a16="http://schemas.microsoft.com/office/drawing/2014/main" id="{EEACA206-099D-C46E-EF44-5F7EF91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999" y="1864305"/>
              <a:ext cx="8558002" cy="3939881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B434C52-F28D-C03E-9B4A-DE97677434D7}"/>
                </a:ext>
              </a:extLst>
            </p:cNvPr>
            <p:cNvSpPr/>
            <p:nvPr/>
          </p:nvSpPr>
          <p:spPr>
            <a:xfrm>
              <a:off x="2800770" y="5228659"/>
              <a:ext cx="4400130" cy="299305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364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38ED6-77CA-81AA-8B97-FEA7256EC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4CC07-D078-8569-2E7B-89D49E4A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E2A23BA3-C061-815C-5F38-3563394D2AEF}"/>
              </a:ext>
            </a:extLst>
          </p:cNvPr>
          <p:cNvSpPr txBox="1"/>
          <p:nvPr/>
        </p:nvSpPr>
        <p:spPr>
          <a:xfrm>
            <a:off x="2017774" y="357332"/>
            <a:ext cx="6814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BD2E5A-BB58-FB21-9346-E537E13C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DBF6E7-90C7-FCC0-E025-ED38EFB4F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27688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เพิ่ม ปุ่ม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“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ล้างข้อมูล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”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ที่ไฟล์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L5insertForm.php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55AFAAD-EB86-AAFC-4704-C2043F6C7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65" y="1917979"/>
            <a:ext cx="8878069" cy="420660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C76D565-0BAD-AB1A-A97C-A7B27BF43C41}"/>
              </a:ext>
            </a:extLst>
          </p:cNvPr>
          <p:cNvSpPr/>
          <p:nvPr/>
        </p:nvSpPr>
        <p:spPr>
          <a:xfrm>
            <a:off x="3126099" y="5084248"/>
            <a:ext cx="6527055" cy="31902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32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FD7F1-E1D5-396D-86CB-DA2CC3EAF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F5C75-3BAD-73F8-C240-0278D251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D7CE22E-4C4E-08AF-8310-12B8E0372E28}"/>
              </a:ext>
            </a:extLst>
          </p:cNvPr>
          <p:cNvSpPr txBox="1"/>
          <p:nvPr/>
        </p:nvSpPr>
        <p:spPr>
          <a:xfrm>
            <a:off x="2017774" y="357332"/>
            <a:ext cx="6814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DCB0A-E5A9-8D80-38C9-D28DD50CD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EC1F12-2C92-C191-5EDC-5C9EDDC4C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27688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ผลลัพธ์ 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การเพิ่ม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ปุ่ม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“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ล้างข้อมูล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”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FE8E53-FF03-4E82-1CA6-D4987A7D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" y="2420428"/>
            <a:ext cx="9812482" cy="2925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294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28010-D063-2902-544A-B084A097B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FBB4B-7018-F7DC-BAD9-53C54810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5C1892D-25C0-0F6D-BEE4-C9551BB39EBC}"/>
              </a:ext>
            </a:extLst>
          </p:cNvPr>
          <p:cNvSpPr txBox="1"/>
          <p:nvPr/>
        </p:nvSpPr>
        <p:spPr>
          <a:xfrm>
            <a:off x="2017774" y="357332"/>
            <a:ext cx="6814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39DDE2-622C-F0BF-3DC7-02872533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528BA-2A72-AED0-7BE8-98F4C3C0F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27688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ใส่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ปุ่ม ให้กับ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“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กลับไปหน้าแรก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”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ที่ไฟล์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L5insertForm.php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06BB6-8300-4A63-81DD-4A48E8D8E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11" y="2235860"/>
            <a:ext cx="6919560" cy="57597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49843A-50A3-4EA4-0AFC-2F9EE661F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9" y="3308664"/>
            <a:ext cx="7967734" cy="2325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01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8041-9338-1069-30E4-3F8CA6CAA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6025A-E7B7-7D32-D0B0-A361FD4D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1424C0A-D216-03C8-368E-3CFC55F9D6B2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การติดตั้ง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XAMPP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7BF490-7B26-7D05-B53C-3F581934D527}"/>
              </a:ext>
            </a:extLst>
          </p:cNvPr>
          <p:cNvSpPr/>
          <p:nvPr/>
        </p:nvSpPr>
        <p:spPr>
          <a:xfrm>
            <a:off x="434338" y="1129730"/>
            <a:ext cx="102370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2. ทำการติดตั้ง คลิก </a:t>
            </a:r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Next</a:t>
            </a:r>
          </a:p>
        </p:txBody>
      </p:sp>
      <p:pic>
        <p:nvPicPr>
          <p:cNvPr id="2" name="Picture 1" descr="Screen Clipping">
            <a:extLst>
              <a:ext uri="{FF2B5EF4-FFF2-40B4-BE49-F238E27FC236}">
                <a16:creationId xmlns:a16="http://schemas.microsoft.com/office/drawing/2014/main" id="{AAFFB9BE-3B9D-819F-652F-47551736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37" y="1652950"/>
            <a:ext cx="5669325" cy="4381880"/>
          </a:xfrm>
          <a:prstGeom prst="rect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ight Arrow 4">
            <a:extLst>
              <a:ext uri="{FF2B5EF4-FFF2-40B4-BE49-F238E27FC236}">
                <a16:creationId xmlns:a16="http://schemas.microsoft.com/office/drawing/2014/main" id="{E141C39C-3151-8EDF-6B17-15974718D664}"/>
              </a:ext>
            </a:extLst>
          </p:cNvPr>
          <p:cNvSpPr/>
          <p:nvPr/>
        </p:nvSpPr>
        <p:spPr>
          <a:xfrm rot="4665771">
            <a:off x="7104372" y="4890200"/>
            <a:ext cx="478465" cy="7900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86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23DE8-5A4D-F08A-B8F2-0D6A8C2D6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2CAD-5F60-AE1B-5F72-5E3B34FF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23FBE29-B397-6D2C-33DB-C3859A250390}"/>
              </a:ext>
            </a:extLst>
          </p:cNvPr>
          <p:cNvSpPr txBox="1"/>
          <p:nvPr/>
        </p:nvSpPr>
        <p:spPr>
          <a:xfrm>
            <a:off x="2017774" y="357332"/>
            <a:ext cx="6814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591BC0-C067-B0CF-4D3A-1D20CFB1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F02427-2A65-50EB-DC5F-248EDA520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227688"/>
            <a:ext cx="8772210" cy="13888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ย้ายปุ่ม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“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กลับไปหน้าแรก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”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ไปรวมกับ ปุ่ม บันทึกข้อมูล และ ล้างข้อมูล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ที่ไฟล์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L5insertForm.php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BA2201-19B6-B4BE-5593-9A1F66AFF5D6}"/>
              </a:ext>
            </a:extLst>
          </p:cNvPr>
          <p:cNvGrpSpPr/>
          <p:nvPr/>
        </p:nvGrpSpPr>
        <p:grpSpPr>
          <a:xfrm>
            <a:off x="1879042" y="2982011"/>
            <a:ext cx="6839616" cy="3198050"/>
            <a:chOff x="1818407" y="1939548"/>
            <a:chExt cx="7834747" cy="3875388"/>
          </a:xfrm>
        </p:grpSpPr>
        <p:pic>
          <p:nvPicPr>
            <p:cNvPr id="13" name="Picture 12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C272C644-521D-CF35-AD30-39CA44209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07" y="1939548"/>
              <a:ext cx="7681325" cy="3875388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2F58FEC-38AB-E496-195D-504C63DF3AF0}"/>
                </a:ext>
              </a:extLst>
            </p:cNvPr>
            <p:cNvSpPr/>
            <p:nvPr/>
          </p:nvSpPr>
          <p:spPr>
            <a:xfrm>
              <a:off x="3126099" y="5053075"/>
              <a:ext cx="6527055" cy="319025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1395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1AD9-7C4D-658F-0B8C-30510F1F8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28D3-B870-A5AC-AC1B-C42C5828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7AFCB6B-84D2-806C-42DF-96155BC994C6}"/>
              </a:ext>
            </a:extLst>
          </p:cNvPr>
          <p:cNvSpPr txBox="1"/>
          <p:nvPr/>
        </p:nvSpPr>
        <p:spPr>
          <a:xfrm>
            <a:off x="2017774" y="357332"/>
            <a:ext cx="6814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778A86-6786-581D-51C7-F3EB48FF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50"/>
            <a:ext cx="823965" cy="6571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6C376B-E8C0-0824-B709-8B1A1069C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24293"/>
            <a:ext cx="8880231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ผลลัพธ์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217864-3202-4E10-56C7-F14191A9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42" y="2616886"/>
            <a:ext cx="9292936" cy="2500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633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53F0D-DDCD-39EE-7103-53EA4C860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8BC7E-8ABA-EBF9-26DE-EB154225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2340" y="6270119"/>
            <a:ext cx="2743200" cy="365125"/>
          </a:xfrm>
        </p:spPr>
        <p:txBody>
          <a:bodyPr/>
          <a:lstStyle/>
          <a:p>
            <a:fld id="{857A9867-7216-4013-A088-DCCF1CA08306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B3E60526-C0AB-AFC8-B456-522E12D71D48}"/>
              </a:ext>
            </a:extLst>
          </p:cNvPr>
          <p:cNvSpPr txBox="1"/>
          <p:nvPr/>
        </p:nvSpPr>
        <p:spPr>
          <a:xfrm>
            <a:off x="602902" y="298092"/>
            <a:ext cx="8460712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บันทึกข้อมูล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 (</a:t>
            </a:r>
            <a:r>
              <a:rPr lang="en-US" sz="4000" b="1" dirty="0" err="1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TextField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)</a:t>
            </a:r>
            <a:endParaRPr lang="th-TH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  <a:p>
            <a:pPr algn="ctr">
              <a:lnSpc>
                <a:spcPts val="6336"/>
              </a:lnSpc>
            </a:pP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FBA18-6070-2437-649D-05482D513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637057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ไปที่ไฟล์ </a:t>
            </a:r>
            <a:r>
              <a:rPr lang="en-US" dirty="0" err="1">
                <a:latin typeface="Prompt" panose="00000500000000000000" pitchFamily="2" charset="-34"/>
                <a:cs typeface="Prompt" panose="00000500000000000000" pitchFamily="2" charset="-34"/>
              </a:rPr>
              <a:t>insertData.php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ED1577-F64A-DF72-1799-7E2BBD27B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98" y="2645228"/>
            <a:ext cx="4275190" cy="2167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5E79CF-443F-C40F-3AEA-BD15E2C45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58" y="2683332"/>
            <a:ext cx="4580017" cy="2129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42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520E7-58BA-7C04-818E-ACDFD69B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C150-6E71-A239-FA19-A9CCE802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0DF96AC-089F-7D19-36D6-D0CAB25BF3A2}"/>
              </a:ext>
            </a:extLst>
          </p:cNvPr>
          <p:cNvSpPr txBox="1"/>
          <p:nvPr/>
        </p:nvSpPr>
        <p:spPr>
          <a:xfrm>
            <a:off x="719085" y="2818309"/>
            <a:ext cx="9738529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6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บันทึกข้อมูล (</a:t>
            </a:r>
            <a:r>
              <a:rPr lang="en-US" sz="6000" b="1" dirty="0" err="1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TextField</a:t>
            </a:r>
            <a:r>
              <a:rPr lang="en-US" sz="6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4BD3D-1308-AED7-EF20-3C2B78BED279}"/>
              </a:ext>
            </a:extLst>
          </p:cNvPr>
          <p:cNvSpPr txBox="1"/>
          <p:nvPr/>
        </p:nvSpPr>
        <p:spPr>
          <a:xfrm>
            <a:off x="1158284" y="4278589"/>
            <a:ext cx="9299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th-TH" sz="48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ไปที่ไฟล์ </a:t>
            </a:r>
            <a:r>
              <a:rPr lang="en-US" sz="4800" b="1" dirty="0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L5insertData.php</a:t>
            </a:r>
            <a:endParaRPr lang="en-US" sz="4800" b="1" dirty="0">
              <a:solidFill>
                <a:srgbClr val="FF0000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9180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43E67-F3F6-FAF3-7663-D29B7CD9E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2BF05-1545-31D8-4A4E-60E2B312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2340" y="6270119"/>
            <a:ext cx="2743200" cy="365125"/>
          </a:xfrm>
        </p:spPr>
        <p:txBody>
          <a:bodyPr/>
          <a:lstStyle/>
          <a:p>
            <a:fld id="{857A9867-7216-4013-A088-DCCF1CA08306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7E236AB-2427-B856-142C-BE07AD30DBCD}"/>
              </a:ext>
            </a:extLst>
          </p:cNvPr>
          <p:cNvSpPr txBox="1"/>
          <p:nvPr/>
        </p:nvSpPr>
        <p:spPr>
          <a:xfrm>
            <a:off x="602902" y="298092"/>
            <a:ext cx="8460712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บันทึกข้อมูล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 (</a:t>
            </a:r>
            <a:r>
              <a:rPr lang="en-US" sz="4000" b="1" dirty="0" err="1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TextField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)</a:t>
            </a:r>
            <a:endParaRPr lang="th-TH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  <a:p>
            <a:pPr algn="ctr">
              <a:lnSpc>
                <a:spcPts val="6336"/>
              </a:lnSpc>
            </a:pP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B1A75-9391-CEDE-F5F1-88291A237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311877"/>
            <a:ext cx="9475595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ไปที่ไฟล์ </a:t>
            </a:r>
            <a:r>
              <a:rPr lang="en-US" b="1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L5insertData.php</a:t>
            </a:r>
            <a:r>
              <a:rPr lang="th-TH" b="1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รับค่าที่ส่งมาจากฟอร์มลงในตัวแปร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78393A-AE66-ED9D-0C79-7D0A69407E50}"/>
              </a:ext>
            </a:extLst>
          </p:cNvPr>
          <p:cNvGrpSpPr/>
          <p:nvPr/>
        </p:nvGrpSpPr>
        <p:grpSpPr>
          <a:xfrm>
            <a:off x="2594149" y="2320049"/>
            <a:ext cx="7003702" cy="4018166"/>
            <a:chOff x="2210638" y="2025356"/>
            <a:chExt cx="7224765" cy="4198984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BE83736F-D56B-E899-873B-B971C4CFA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638" y="2025356"/>
              <a:ext cx="7224765" cy="4198984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6D005AE-7C26-1DED-6555-5B42FF717BCD}"/>
                </a:ext>
              </a:extLst>
            </p:cNvPr>
            <p:cNvSpPr/>
            <p:nvPr/>
          </p:nvSpPr>
          <p:spPr>
            <a:xfrm>
              <a:off x="7043894" y="4136542"/>
              <a:ext cx="1336431" cy="2713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560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5D048-A410-0911-889E-FEF80E26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AF57C-5FCF-5EAB-632D-00A44BA3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2340" y="6270119"/>
            <a:ext cx="2743200" cy="365125"/>
          </a:xfrm>
        </p:spPr>
        <p:txBody>
          <a:bodyPr/>
          <a:lstStyle/>
          <a:p>
            <a:fld id="{857A9867-7216-4013-A088-DCCF1CA08306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40552C51-A960-08C0-67CF-79D362A5CD1E}"/>
              </a:ext>
            </a:extLst>
          </p:cNvPr>
          <p:cNvSpPr txBox="1"/>
          <p:nvPr/>
        </p:nvSpPr>
        <p:spPr>
          <a:xfrm>
            <a:off x="602902" y="298092"/>
            <a:ext cx="8460712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บันทึกข้อมูล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 (</a:t>
            </a:r>
            <a:r>
              <a:rPr lang="en-US" sz="4000" b="1" dirty="0" err="1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TextField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)</a:t>
            </a:r>
            <a:endParaRPr lang="th-TH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  <a:p>
            <a:pPr algn="ctr">
              <a:lnSpc>
                <a:spcPts val="6336"/>
              </a:lnSpc>
            </a:pP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EAEFF-82C1-67A0-95CF-A66C1A1A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33" y="1313373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ไฟล์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L5insertData.php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ทำการ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เชื่อมต่อฐานข้อมูล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และ 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บันทึกข้อมูล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335AD0-9F13-20F0-8555-B6EC13A1986F}"/>
              </a:ext>
            </a:extLst>
          </p:cNvPr>
          <p:cNvSpPr/>
          <p:nvPr/>
        </p:nvSpPr>
        <p:spPr>
          <a:xfrm>
            <a:off x="7053942" y="3989196"/>
            <a:ext cx="1336431" cy="2713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;</a:t>
            </a:r>
          </a:p>
        </p:txBody>
      </p:sp>
      <p:pic>
        <p:nvPicPr>
          <p:cNvPr id="6" name="Picture 5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A114DDE8-747A-26C7-FF9A-D8705215C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95" y="2574099"/>
            <a:ext cx="8954276" cy="369602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085CAA-6BF4-D221-B8B1-A2D72E03B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848" y="3179405"/>
            <a:ext cx="4961050" cy="111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221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D8DA-CFDB-4ED4-F52B-6093F55C8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FB88C-8646-4F94-BEFD-5739F0A0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2340" y="6270119"/>
            <a:ext cx="2743200" cy="365125"/>
          </a:xfrm>
        </p:spPr>
        <p:txBody>
          <a:bodyPr/>
          <a:lstStyle/>
          <a:p>
            <a:fld id="{857A9867-7216-4013-A088-DCCF1CA08306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9458B79-10CD-CACC-50EC-9B048F84A3D1}"/>
              </a:ext>
            </a:extLst>
          </p:cNvPr>
          <p:cNvSpPr txBox="1"/>
          <p:nvPr/>
        </p:nvSpPr>
        <p:spPr>
          <a:xfrm>
            <a:off x="602902" y="298092"/>
            <a:ext cx="8460712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บันทึกข้อมูล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 (</a:t>
            </a:r>
            <a:r>
              <a:rPr lang="en-US" sz="4000" b="1" dirty="0" err="1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TextField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)</a:t>
            </a:r>
            <a:endParaRPr lang="th-TH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  <a:p>
            <a:pPr algn="ctr">
              <a:lnSpc>
                <a:spcPts val="6336"/>
              </a:lnSpc>
            </a:pP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4FA2-2D67-C418-7611-1F484EA17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311877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ไปที่ไฟล์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L5insertData.php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บันทึกข้อมูลใน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ฐานข้อมูล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6C494B7-F1F0-0DB2-0BFB-B6ABA7E3D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54" y="1865829"/>
            <a:ext cx="7570006" cy="432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42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3C797-A529-A910-54C1-F840FDDB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E867-F077-C33F-6AF6-9AE37215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2340" y="6270119"/>
            <a:ext cx="2743200" cy="365125"/>
          </a:xfrm>
        </p:spPr>
        <p:txBody>
          <a:bodyPr/>
          <a:lstStyle/>
          <a:p>
            <a:fld id="{857A9867-7216-4013-A088-DCCF1CA08306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05933390-675C-EDD1-FCD4-C8651E3AB83E}"/>
              </a:ext>
            </a:extLst>
          </p:cNvPr>
          <p:cNvSpPr txBox="1"/>
          <p:nvPr/>
        </p:nvSpPr>
        <p:spPr>
          <a:xfrm>
            <a:off x="602902" y="298092"/>
            <a:ext cx="8460712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บันทึกข้อมูล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 (</a:t>
            </a:r>
            <a:r>
              <a:rPr lang="en-US" sz="4000" b="1" dirty="0" err="1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TextField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)</a:t>
            </a:r>
            <a:endParaRPr lang="th-TH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  <a:p>
            <a:pPr algn="ctr">
              <a:lnSpc>
                <a:spcPts val="6336"/>
              </a:lnSpc>
            </a:pP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9AAB2-6C14-EBC7-B4C1-4B6041E95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311877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ทดสอบการบันทึกข้อมูล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E96BD9-6B6C-C910-647B-337533B0F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60" y="2320049"/>
            <a:ext cx="9207640" cy="2299153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8EE005C9-F5D7-0401-BED2-2D3194709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80" y="4370636"/>
            <a:ext cx="4572396" cy="14326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33697C-CF4F-2CD9-5190-D70B741E7B0A}"/>
              </a:ext>
            </a:extLst>
          </p:cNvPr>
          <p:cNvSpPr/>
          <p:nvPr/>
        </p:nvSpPr>
        <p:spPr>
          <a:xfrm>
            <a:off x="1336431" y="3004457"/>
            <a:ext cx="964642" cy="180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บุญศิริ</a:t>
            </a:r>
            <a:endParaRPr lang="en-US" sz="1600" dirty="0">
              <a:solidFill>
                <a:schemeClr val="tx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CF134-9361-2E55-DB57-657FC184A040}"/>
              </a:ext>
            </a:extLst>
          </p:cNvPr>
          <p:cNvSpPr/>
          <p:nvPr/>
        </p:nvSpPr>
        <p:spPr>
          <a:xfrm>
            <a:off x="1326383" y="3582239"/>
            <a:ext cx="964642" cy="180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มะสัน</a:t>
            </a:r>
            <a:endParaRPr lang="en-US" sz="1600" dirty="0">
              <a:solidFill>
                <a:schemeClr val="tx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2838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8AD5E-8D82-2375-8195-92D3FB9E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C0306-A150-B32E-DA1F-83DA2E60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2340" y="6270119"/>
            <a:ext cx="2743200" cy="365125"/>
          </a:xfrm>
        </p:spPr>
        <p:txBody>
          <a:bodyPr/>
          <a:lstStyle/>
          <a:p>
            <a:fld id="{857A9867-7216-4013-A088-DCCF1CA08306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C85A9C0D-BEA3-1B66-1ECD-627F7DC29CBB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ตรวจสอบ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CFBE-8821-4108-ED5B-934EF9CF8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311877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คลิกที่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admin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ใน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MySQL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5E1040-370D-C6DF-569F-5EFD53727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8" b="20624"/>
          <a:stretch/>
        </p:blipFill>
        <p:spPr>
          <a:xfrm>
            <a:off x="2190893" y="1815977"/>
            <a:ext cx="6601415" cy="427387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7C2A9D-DC65-7ECA-9734-D256A2E0CBDD}"/>
              </a:ext>
            </a:extLst>
          </p:cNvPr>
          <p:cNvSpPr/>
          <p:nvPr/>
        </p:nvSpPr>
        <p:spPr>
          <a:xfrm>
            <a:off x="5878287" y="3094892"/>
            <a:ext cx="657061" cy="24116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22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7683E-A78E-8F6E-6953-731419B07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348D6-2D74-2B61-4AA6-1BE5BF216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2340" y="6270119"/>
            <a:ext cx="2743200" cy="365125"/>
          </a:xfrm>
        </p:spPr>
        <p:txBody>
          <a:bodyPr/>
          <a:lstStyle/>
          <a:p>
            <a:fld id="{857A9867-7216-4013-A088-DCCF1CA08306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B21645C1-8C8C-6DB8-B557-6D970A6C3E6E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ตรวจสอบ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E6DED-6557-3576-29EF-1D8A8441E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311877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คลิกที่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Database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ที่สร้างขึ้น ชื่อ </a:t>
            </a:r>
            <a:r>
              <a:rPr lang="en-US" dirty="0" err="1">
                <a:latin typeface="Prompt" panose="00000500000000000000" pitchFamily="2" charset="-34"/>
                <a:cs typeface="Prompt" panose="00000500000000000000" pitchFamily="2" charset="-34"/>
              </a:rPr>
              <a:t>mydatab</a:t>
            </a: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เลือกหัวข้อ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employees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&gt;&gt;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Browse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B2A42D-4D8E-4291-EFA5-87156BCAB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39" y="2561460"/>
            <a:ext cx="2545301" cy="389122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22627CB-EA0D-6C4D-8742-61133DFF5326}"/>
              </a:ext>
            </a:extLst>
          </p:cNvPr>
          <p:cNvSpPr/>
          <p:nvPr/>
        </p:nvSpPr>
        <p:spPr>
          <a:xfrm>
            <a:off x="1287039" y="4386489"/>
            <a:ext cx="2545301" cy="6214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61FF75-490D-4DE8-DF10-8215D3F70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93" y="2576523"/>
            <a:ext cx="5677392" cy="300544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959DE2-1857-9836-9ADD-F4A2CD9B9F7C}"/>
              </a:ext>
            </a:extLst>
          </p:cNvPr>
          <p:cNvSpPr/>
          <p:nvPr/>
        </p:nvSpPr>
        <p:spPr>
          <a:xfrm>
            <a:off x="4313268" y="5114611"/>
            <a:ext cx="3815848" cy="57275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5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68C78-4049-7CB4-0767-FA41EFCC3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D5B23-72C0-89C5-E9FF-D1642EE9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40BBA601-D1DD-859A-D6A6-90A49CACAC11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การติดตั้ง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XAMPP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508C75-9F9B-D5D3-5ECA-56582E0E2988}"/>
              </a:ext>
            </a:extLst>
          </p:cNvPr>
          <p:cNvSpPr/>
          <p:nvPr/>
        </p:nvSpPr>
        <p:spPr>
          <a:xfrm>
            <a:off x="434338" y="1129730"/>
            <a:ext cx="102370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3. ทำการเลือก </a:t>
            </a:r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Components </a:t>
            </a:r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ที่เราต้องการ</a:t>
            </a:r>
            <a:b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</a:br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 	- </a:t>
            </a:r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Apache / MySQL</a:t>
            </a:r>
          </a:p>
        </p:txBody>
      </p:sp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119B0F31-262D-A7B0-A0BE-EE70DAF3E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92" y="2207252"/>
            <a:ext cx="4743416" cy="3666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4435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47664-912D-7FFC-9AF7-47B95D2C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5CC16-1904-D700-8CA3-C1C7EE11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643FB16-E746-F93C-74DC-C5F79BEA1578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เพิ่มข้อมูลพนักงาน</a:t>
            </a: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65C94D-BC34-6B6A-5DFD-698484D22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3" y="2320049"/>
            <a:ext cx="11159609" cy="379887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E281A1-CCEE-E542-CBD2-729DFC96DFD9}"/>
              </a:ext>
            </a:extLst>
          </p:cNvPr>
          <p:cNvSpPr/>
          <p:nvPr/>
        </p:nvSpPr>
        <p:spPr>
          <a:xfrm>
            <a:off x="411983" y="4350937"/>
            <a:ext cx="3265714" cy="73353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2E4E-AA69-ED37-1A07-6F6DD3A21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311877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เพิ่มข้อมูล 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เพศ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และ 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ทักษะ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ในฐานข้อมูลที่สร้างไว้</a:t>
            </a:r>
            <a:endParaRPr lang="en-US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9283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ACE9-C83D-FD81-5BCC-F5BDB9D2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F9713-B108-0C54-4A23-CE6BEE2A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A2BF7F0-963D-25C3-B358-5A96C6C00279}"/>
              </a:ext>
            </a:extLst>
          </p:cNvPr>
          <p:cNvSpPr txBox="1"/>
          <p:nvPr/>
        </p:nvSpPr>
        <p:spPr>
          <a:xfrm>
            <a:off x="602902" y="249276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เพิ่มข้อมูลพนักงาน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5F5163-E711-F15A-9D0A-CA2905646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0" y="2241580"/>
            <a:ext cx="7891305" cy="401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CE7CA9-1BC6-6398-2269-A0318FB66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1598461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เพิ่มข้อมูลพนักงาน 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 คอลัมน์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ในฐานข้อมูล</a:t>
            </a: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F8BA2F-79ED-8DFA-9163-C69DD7403929}"/>
              </a:ext>
            </a:extLst>
          </p:cNvPr>
          <p:cNvSpPr/>
          <p:nvPr/>
        </p:nvSpPr>
        <p:spPr>
          <a:xfrm>
            <a:off x="1999622" y="4251368"/>
            <a:ext cx="3818374" cy="54169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72D285-1F2C-6438-A873-B7B565127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49" y="4251368"/>
            <a:ext cx="5726131" cy="777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361CCA-01A8-AE90-1A91-FDF86182D13A}"/>
              </a:ext>
            </a:extLst>
          </p:cNvPr>
          <p:cNvSpPr/>
          <p:nvPr/>
        </p:nvSpPr>
        <p:spPr>
          <a:xfrm>
            <a:off x="6471138" y="4592552"/>
            <a:ext cx="4521759" cy="3914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35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4B6F0-876E-2E00-4005-7EF40515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6213A-9BE0-37E5-DE5D-12E8D3FEA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20BDC0B2-2C42-E452-7A25-41903EC33B80}"/>
              </a:ext>
            </a:extLst>
          </p:cNvPr>
          <p:cNvSpPr txBox="1"/>
          <p:nvPr/>
        </p:nvSpPr>
        <p:spPr>
          <a:xfrm>
            <a:off x="622999" y="182563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เพิ่มข้อมูลพนักงาน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FA29D4-AB1D-035D-C79D-FA178B574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47" y="1325748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 เพิ่มหัวข้อ เพศ 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gender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กำหนดชนิดเป็น 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VARCHAR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ความยาว 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 เพิ่มหัวข้อ ทักษะ 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skills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 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กำหนดชนิดเป็น 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VARCHAR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ความยาว 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</a:t>
            </a:r>
            <a:endParaRPr lang="en-US" sz="2400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0346F9-28E9-739E-A261-23A4B020E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53" y="2431700"/>
            <a:ext cx="9981294" cy="31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59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75560-FADB-8DB7-05C5-9FD0BECFB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7B61E-D2B9-85EF-9A4F-C2C29345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7496E1C-CF23-6806-640F-3742682CA5FF}"/>
              </a:ext>
            </a:extLst>
          </p:cNvPr>
          <p:cNvSpPr txBox="1"/>
          <p:nvPr/>
        </p:nvSpPr>
        <p:spPr>
          <a:xfrm>
            <a:off x="633047" y="182563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เพิ่มข้อมูลพนักงาน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C905C3-9841-C2ED-B4BD-9812C4D16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1598461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ผลลัพธ์</a:t>
            </a: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4EB013-3677-534B-12CB-DB46D04D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91" y="2352311"/>
            <a:ext cx="8681775" cy="3798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6DA51A-C3B6-291A-3B95-CFA5C6A01AED}"/>
              </a:ext>
            </a:extLst>
          </p:cNvPr>
          <p:cNvSpPr/>
          <p:nvPr/>
        </p:nvSpPr>
        <p:spPr>
          <a:xfrm>
            <a:off x="5215095" y="4251368"/>
            <a:ext cx="1205802" cy="15967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4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30CE-DAA0-6799-40DE-2C467502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E018E-1C65-5B94-ACD9-7919470A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B9E1486E-C90E-1057-1F9D-F92EDB94361D}"/>
              </a:ext>
            </a:extLst>
          </p:cNvPr>
          <p:cNvSpPr txBox="1"/>
          <p:nvPr/>
        </p:nvSpPr>
        <p:spPr>
          <a:xfrm>
            <a:off x="602902" y="252938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AE6D4C-A85D-6886-2731-967E51D8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746" y="1400152"/>
            <a:ext cx="9711345" cy="10081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 เพิ่มฟอร์มบันทึกข้อมูลเกี่ยวกับ เพศ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gender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)  ด้วยปุ่ม 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radio </a:t>
            </a:r>
            <a:b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</a:b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ที่ไฟล์ 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L5insertForm.php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6C470B6-379B-DFEC-9681-52E169707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22"/>
          <a:stretch/>
        </p:blipFill>
        <p:spPr>
          <a:xfrm>
            <a:off x="602902" y="2592475"/>
            <a:ext cx="11137893" cy="22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54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3841-3CEC-5B2D-7829-43FAD515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91956-22DA-DFF9-6FB2-6D1C5C5D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9F256212-5232-FD1C-347E-ABB7AF712ADC}"/>
              </a:ext>
            </a:extLst>
          </p:cNvPr>
          <p:cNvSpPr txBox="1"/>
          <p:nvPr/>
        </p:nvSpPr>
        <p:spPr>
          <a:xfrm>
            <a:off x="1203760" y="182563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เพิ่มตัวแปร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8F174F-53D1-7DE7-1C9C-01B760816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67" y="1037263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รับค่าที่ส่งมาจากฟอร์มลงในลงในตัวแปร </a:t>
            </a:r>
            <a:r>
              <a:rPr lang="th-TH" sz="2800" dirty="0">
                <a:latin typeface="Prompt" panose="00000500000000000000" pitchFamily="2" charset="-34"/>
                <a:cs typeface="Prompt" panose="00000500000000000000" pitchFamily="2" charset="-34"/>
              </a:rPr>
              <a:t>เพศ </a:t>
            </a:r>
            <a:r>
              <a:rPr lang="th-TH" sz="2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gender</a:t>
            </a:r>
            <a:r>
              <a:rPr lang="th-TH" sz="2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)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b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</a:b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 ที่ไฟล์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L5insertData.php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EE53CD-08A5-E86E-1604-877CB63612F2}"/>
              </a:ext>
            </a:extLst>
          </p:cNvPr>
          <p:cNvGrpSpPr/>
          <p:nvPr/>
        </p:nvGrpSpPr>
        <p:grpSpPr>
          <a:xfrm>
            <a:off x="1677238" y="2045435"/>
            <a:ext cx="8490858" cy="4223639"/>
            <a:chOff x="1497204" y="1541349"/>
            <a:chExt cx="9576080" cy="4768963"/>
          </a:xfrm>
        </p:grpSpPr>
        <p:pic>
          <p:nvPicPr>
            <p:cNvPr id="6" name="Picture 5" descr="A computer screen shot of a code&#10;&#10;AI-generated content may be incorrect.">
              <a:extLst>
                <a:ext uri="{FF2B5EF4-FFF2-40B4-BE49-F238E27FC236}">
                  <a16:creationId xmlns:a16="http://schemas.microsoft.com/office/drawing/2014/main" id="{AC549DF4-6DB7-6681-C22C-845BC1D3D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204" y="1541349"/>
              <a:ext cx="9576080" cy="4768963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B7B99A2-258D-37A5-B921-577254830542}"/>
                </a:ext>
              </a:extLst>
            </p:cNvPr>
            <p:cNvSpPr/>
            <p:nvPr/>
          </p:nvSpPr>
          <p:spPr>
            <a:xfrm>
              <a:off x="2120202" y="3285811"/>
              <a:ext cx="2743200" cy="26125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6241BA4-A64E-971A-AAFC-B47E4D08A48D}"/>
                </a:ext>
              </a:extLst>
            </p:cNvPr>
            <p:cNvSpPr/>
            <p:nvPr/>
          </p:nvSpPr>
          <p:spPr>
            <a:xfrm>
              <a:off x="6340510" y="3916617"/>
              <a:ext cx="643094" cy="243401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0421B90-4C8C-6174-0F4B-D44098A14382}"/>
                </a:ext>
              </a:extLst>
            </p:cNvPr>
            <p:cNvSpPr/>
            <p:nvPr/>
          </p:nvSpPr>
          <p:spPr>
            <a:xfrm>
              <a:off x="9566031" y="3916616"/>
              <a:ext cx="874205" cy="243401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F6B655F-F3DC-BA1D-41DD-989A71F08032}"/>
                </a:ext>
              </a:extLst>
            </p:cNvPr>
            <p:cNvSpPr/>
            <p:nvPr/>
          </p:nvSpPr>
          <p:spPr>
            <a:xfrm>
              <a:off x="6471138" y="3491666"/>
              <a:ext cx="411982" cy="36146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E007B20D-23CA-0C27-D024-02EF8A50CB80}"/>
                </a:ext>
              </a:extLst>
            </p:cNvPr>
            <p:cNvSpPr/>
            <p:nvPr/>
          </p:nvSpPr>
          <p:spPr>
            <a:xfrm>
              <a:off x="9837335" y="3463761"/>
              <a:ext cx="411982" cy="36146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FCEA4249-25C5-7E9A-DB34-73C62652A487}"/>
                </a:ext>
              </a:extLst>
            </p:cNvPr>
            <p:cNvSpPr/>
            <p:nvPr/>
          </p:nvSpPr>
          <p:spPr>
            <a:xfrm rot="4201647">
              <a:off x="4987900" y="3131095"/>
              <a:ext cx="411982" cy="36146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9744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41F94-2480-D047-AE9D-9EB5EAC5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CF7D-73A1-F449-B9E4-F749BCDB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F52B03B8-AEE5-4873-6DDB-26A7F84F4061}"/>
              </a:ext>
            </a:extLst>
          </p:cNvPr>
          <p:cNvSpPr txBox="1"/>
          <p:nvPr/>
        </p:nvSpPr>
        <p:spPr>
          <a:xfrm>
            <a:off x="683289" y="182563"/>
            <a:ext cx="8460712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ตัวอย่าง</a:t>
            </a:r>
          </a:p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การบันทึกข้อมูลด้วย </a:t>
            </a:r>
            <a:r>
              <a:rPr lang="en-US" sz="4000" b="1" dirty="0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radio 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27646E-150B-F27C-7679-5101889B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21" y="2462912"/>
            <a:ext cx="9398558" cy="392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1CB7CE-934F-4A89-F235-6942B32BD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50" y="4515062"/>
            <a:ext cx="4465707" cy="1188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61C5D3-8C01-489C-67F6-D40B3ED31821}"/>
              </a:ext>
            </a:extLst>
          </p:cNvPr>
          <p:cNvSpPr/>
          <p:nvPr/>
        </p:nvSpPr>
        <p:spPr>
          <a:xfrm>
            <a:off x="1477107" y="4494966"/>
            <a:ext cx="2090058" cy="3651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ABE9A6-7BFE-A877-18E4-11F83E679B8B}"/>
              </a:ext>
            </a:extLst>
          </p:cNvPr>
          <p:cNvSpPr/>
          <p:nvPr/>
        </p:nvSpPr>
        <p:spPr>
          <a:xfrm>
            <a:off x="1484420" y="4926910"/>
            <a:ext cx="224351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1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77CD4-8C00-C11A-A701-A0A92BC4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6BD9-2D36-E1BA-8AE4-8ED0AB31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F918E9B-7453-29A6-14E9-88FD0D378E55}"/>
              </a:ext>
            </a:extLst>
          </p:cNvPr>
          <p:cNvSpPr txBox="1"/>
          <p:nvPr/>
        </p:nvSpPr>
        <p:spPr>
          <a:xfrm>
            <a:off x="673241" y="234779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ตกแต่งเว็บด้วย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bootstrap 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72BF549-C424-2E44-F492-BFB2C4D68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06"/>
          <a:stretch/>
        </p:blipFill>
        <p:spPr>
          <a:xfrm>
            <a:off x="755241" y="2890542"/>
            <a:ext cx="10338639" cy="2215458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04DF51-DBB2-980A-A0C5-2ECD4B5C0B37}"/>
              </a:ext>
            </a:extLst>
          </p:cNvPr>
          <p:cNvSpPr txBox="1">
            <a:spLocks/>
          </p:cNvSpPr>
          <p:nvPr/>
        </p:nvSpPr>
        <p:spPr>
          <a:xfrm>
            <a:off x="673241" y="1386875"/>
            <a:ext cx="9711345" cy="1394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 เพิ่มฟอร์มบันทึกข้อมูลเกี่ยวกับ 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ทักษะ (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skills)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ด้วยปุ่ม 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Checkbox </a:t>
            </a:r>
            <a:b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</a:b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ที่ไฟล์ </a:t>
            </a:r>
            <a:r>
              <a:rPr lang="en-US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L5insertForm.php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398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66E9A-A8A4-F7DE-A7B9-4BFF73576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30EE2-A86E-C789-6541-94F5A651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914AC535-DBA0-8463-F329-F1E82DDD3DC4}"/>
              </a:ext>
            </a:extLst>
          </p:cNvPr>
          <p:cNvSpPr txBox="1"/>
          <p:nvPr/>
        </p:nvSpPr>
        <p:spPr>
          <a:xfrm>
            <a:off x="665283" y="182563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เพิ่มตัวแปร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8958E0-23B6-1E45-2867-A450EF42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38" y="1227676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รับค่าที่ส่งมาจากฟอร์มลงในลงในตัวแปร 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ทักษะ (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skills) </a:t>
            </a:r>
            <a:b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</a:b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ที่ไฟล์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L5insertData.php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91022-77E5-098C-50A8-B09B425F2E5C}"/>
              </a:ext>
            </a:extLst>
          </p:cNvPr>
          <p:cNvGrpSpPr/>
          <p:nvPr/>
        </p:nvGrpSpPr>
        <p:grpSpPr>
          <a:xfrm>
            <a:off x="1734929" y="2265992"/>
            <a:ext cx="4846740" cy="1602941"/>
            <a:chOff x="1922499" y="1745023"/>
            <a:chExt cx="4846740" cy="1602941"/>
          </a:xfrm>
        </p:grpSpPr>
        <p:pic>
          <p:nvPicPr>
            <p:cNvPr id="6" name="Picture 5" descr="A group of colorful text&#10;&#10;AI-generated content may be incorrect.">
              <a:extLst>
                <a:ext uri="{FF2B5EF4-FFF2-40B4-BE49-F238E27FC236}">
                  <a16:creationId xmlns:a16="http://schemas.microsoft.com/office/drawing/2014/main" id="{FF428BD7-9FB2-421C-CCF8-F9A264DE1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499" y="1745023"/>
              <a:ext cx="4846740" cy="1602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91F7CF2-3381-8B54-E837-A6AE8C8E2614}"/>
                </a:ext>
              </a:extLst>
            </p:cNvPr>
            <p:cNvSpPr/>
            <p:nvPr/>
          </p:nvSpPr>
          <p:spPr>
            <a:xfrm>
              <a:off x="2441749" y="3056563"/>
              <a:ext cx="3054700" cy="26125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019F1AD-294B-DC7C-0319-3384142FDCE1}"/>
              </a:ext>
            </a:extLst>
          </p:cNvPr>
          <p:cNvGrpSpPr/>
          <p:nvPr/>
        </p:nvGrpSpPr>
        <p:grpSpPr>
          <a:xfrm>
            <a:off x="1862894" y="4321468"/>
            <a:ext cx="7582557" cy="1858268"/>
            <a:chOff x="1481057" y="4050162"/>
            <a:chExt cx="7582557" cy="1858268"/>
          </a:xfrm>
        </p:grpSpPr>
        <p:pic>
          <p:nvPicPr>
            <p:cNvPr id="10" name="Picture 9" descr="A white background with colorful text&#10;&#10;AI-generated content may be incorrect.">
              <a:extLst>
                <a:ext uri="{FF2B5EF4-FFF2-40B4-BE49-F238E27FC236}">
                  <a16:creationId xmlns:a16="http://schemas.microsoft.com/office/drawing/2014/main" id="{54C5CA38-D736-799A-87EA-3B9A693B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57" y="4050162"/>
              <a:ext cx="7582557" cy="17650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484AEAD-BF39-4A66-62C2-987CFBF5EE58}"/>
                </a:ext>
              </a:extLst>
            </p:cNvPr>
            <p:cNvSpPr/>
            <p:nvPr/>
          </p:nvSpPr>
          <p:spPr>
            <a:xfrm>
              <a:off x="2827773" y="5450051"/>
              <a:ext cx="3372059" cy="45837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20C3864-BB18-52F8-6B8F-56F8287773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1641" y="4282681"/>
            <a:ext cx="2013194" cy="864155"/>
          </a:xfrm>
          <a:prstGeom prst="bentConnector3">
            <a:avLst>
              <a:gd name="adj1" fmla="val 587"/>
            </a:avLst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51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C470-B037-CD21-509F-BE8B7C8C0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4D41D-82CF-DFCA-6B01-304176F2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2AD4B0A8-4D52-C809-1CB9-40D32D7DEC47}"/>
              </a:ext>
            </a:extLst>
          </p:cNvPr>
          <p:cNvSpPr txBox="1"/>
          <p:nvPr/>
        </p:nvSpPr>
        <p:spPr>
          <a:xfrm>
            <a:off x="657634" y="271801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เพิ่มตัวแปร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E7E8FD-1B98-817C-6E35-2A12A09D6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74" y="1391192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รับค่าที่ส่งมาจากฟอร์มลงในลงในตัวแปร </a:t>
            </a:r>
            <a:r>
              <a:rPr lang="th-TH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ทักษะ (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skills) </a:t>
            </a:r>
            <a:b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</a:b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ที่ไฟล์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L5insertData.php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2432B-8089-B2AF-04FC-743B22DD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4" y="3047967"/>
            <a:ext cx="11213352" cy="76206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549CAF-6518-C377-05EE-DF7BF205FDCC}"/>
              </a:ext>
            </a:extLst>
          </p:cNvPr>
          <p:cNvSpPr/>
          <p:nvPr/>
        </p:nvSpPr>
        <p:spPr>
          <a:xfrm>
            <a:off x="5998866" y="3215473"/>
            <a:ext cx="663191" cy="41198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43F31D-6724-91B7-EA42-F18F4FEAEB44}"/>
              </a:ext>
            </a:extLst>
          </p:cNvPr>
          <p:cNvSpPr/>
          <p:nvPr/>
        </p:nvSpPr>
        <p:spPr>
          <a:xfrm>
            <a:off x="10250994" y="3223009"/>
            <a:ext cx="1041680" cy="41198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A1E8778-2440-F601-752F-EDEB47D96E51}"/>
              </a:ext>
            </a:extLst>
          </p:cNvPr>
          <p:cNvSpPr/>
          <p:nvPr/>
        </p:nvSpPr>
        <p:spPr>
          <a:xfrm>
            <a:off x="6096000" y="2686498"/>
            <a:ext cx="411982" cy="36146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A283034-0F1A-C669-9628-599B6EECFE6A}"/>
              </a:ext>
            </a:extLst>
          </p:cNvPr>
          <p:cNvSpPr/>
          <p:nvPr/>
        </p:nvSpPr>
        <p:spPr>
          <a:xfrm>
            <a:off x="10565843" y="2758932"/>
            <a:ext cx="411982" cy="36146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7099A-3AB8-4CF4-4C4A-E8E4305D9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3B003-4BBE-3C72-C0DD-9707E8F9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0CF581ED-2236-09B7-E2A0-646B50AAA1A8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การติดตั้ง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XAMPP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583AD0-9B70-936D-3519-947C3102DE0F}"/>
              </a:ext>
            </a:extLst>
          </p:cNvPr>
          <p:cNvSpPr/>
          <p:nvPr/>
        </p:nvSpPr>
        <p:spPr>
          <a:xfrm>
            <a:off x="434338" y="1129730"/>
            <a:ext cx="102370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4. เลือก </a:t>
            </a:r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Path </a:t>
            </a:r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ในการติดตั้ง </a:t>
            </a:r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XAMPP</a:t>
            </a:r>
          </a:p>
        </p:txBody>
      </p:sp>
      <p:pic>
        <p:nvPicPr>
          <p:cNvPr id="2" name="Picture 1" descr="Screen Clipping">
            <a:extLst>
              <a:ext uri="{FF2B5EF4-FFF2-40B4-BE49-F238E27FC236}">
                <a16:creationId xmlns:a16="http://schemas.microsoft.com/office/drawing/2014/main" id="{5DB1AE68-5E07-B943-AF6D-2661C5457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9" y="1826174"/>
            <a:ext cx="5187989" cy="4310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2B84D542-17B0-77E7-4C2B-D40EE35AD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25" y="1817861"/>
            <a:ext cx="5187989" cy="431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19911F-5CD9-0380-2E0F-2D26931EE5A0}"/>
              </a:ext>
            </a:extLst>
          </p:cNvPr>
          <p:cNvSpPr/>
          <p:nvPr/>
        </p:nvSpPr>
        <p:spPr>
          <a:xfrm>
            <a:off x="4160018" y="5727560"/>
            <a:ext cx="773723" cy="4095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40C64F-6FAB-48D8-9CA0-80412895826F}"/>
              </a:ext>
            </a:extLst>
          </p:cNvPr>
          <p:cNvSpPr/>
          <p:nvPr/>
        </p:nvSpPr>
        <p:spPr>
          <a:xfrm>
            <a:off x="9887578" y="5737607"/>
            <a:ext cx="773723" cy="4095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57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4CEF5-A830-738B-19C8-DDC6655BC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99F91-3F43-3C12-DC8C-BEDB529B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FD30AF05-595E-605F-D043-68335278E8E5}"/>
              </a:ext>
            </a:extLst>
          </p:cNvPr>
          <p:cNvSpPr txBox="1"/>
          <p:nvPr/>
        </p:nvSpPr>
        <p:spPr>
          <a:xfrm>
            <a:off x="602902" y="30724"/>
            <a:ext cx="8460712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ตัวอย่าง</a:t>
            </a:r>
          </a:p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การบันทึกข้อมูลด้วย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Checkbox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82407B-17CC-376D-0700-B20E62EC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21" y="2462912"/>
            <a:ext cx="9398558" cy="392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7C034C-63E3-E896-F39B-534A6615C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50" y="4515062"/>
            <a:ext cx="4465707" cy="1188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49C4BC-0DF2-D9E1-8B20-337B908D3B2A}"/>
              </a:ext>
            </a:extLst>
          </p:cNvPr>
          <p:cNvSpPr/>
          <p:nvPr/>
        </p:nvSpPr>
        <p:spPr>
          <a:xfrm>
            <a:off x="1517301" y="4863402"/>
            <a:ext cx="2562330" cy="3651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28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F5C93-BADD-7A79-FFF5-C732B4C8C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331E-28E5-555A-9988-0342E9CDB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EA0EA6-121A-5D7C-306B-03CE3B4179FC}"/>
              </a:ext>
            </a:extLst>
          </p:cNvPr>
          <p:cNvGrpSpPr/>
          <p:nvPr/>
        </p:nvGrpSpPr>
        <p:grpSpPr>
          <a:xfrm>
            <a:off x="2833634" y="3054699"/>
            <a:ext cx="7308501" cy="2801791"/>
            <a:chOff x="1559649" y="1606187"/>
            <a:chExt cx="8954276" cy="4069433"/>
          </a:xfrm>
        </p:grpSpPr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4FE5C0E-51C5-2762-F564-02D771210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649" y="1606187"/>
              <a:ext cx="8954276" cy="40694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A48A485-114A-9536-2C95-5334CEF3E1C9}"/>
                </a:ext>
              </a:extLst>
            </p:cNvPr>
            <p:cNvSpPr/>
            <p:nvPr/>
          </p:nvSpPr>
          <p:spPr>
            <a:xfrm>
              <a:off x="1678075" y="5203348"/>
              <a:ext cx="5526593" cy="4722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02F8A0-B1FF-D6F3-AB57-1748BAC75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02" y="1311877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คลิกที่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Database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ที่สร้างขึ้น ชื่อ </a:t>
            </a:r>
            <a:r>
              <a:rPr lang="en-US" dirty="0" err="1">
                <a:latin typeface="Prompt" panose="00000500000000000000" pitchFamily="2" charset="-34"/>
                <a:cs typeface="Prompt" panose="00000500000000000000" pitchFamily="2" charset="-34"/>
              </a:rPr>
              <a:t>mydatab</a:t>
            </a: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เลือกหัวข้อ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employees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&gt;&gt;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Browse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2B0B5DD7-30FA-66C9-B2C2-0E16BD0837BD}"/>
              </a:ext>
            </a:extLst>
          </p:cNvPr>
          <p:cNvSpPr txBox="1"/>
          <p:nvPr/>
        </p:nvSpPr>
        <p:spPr>
          <a:xfrm>
            <a:off x="602902" y="9823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ตรวจสอบ</a:t>
            </a:r>
            <a:endParaRPr lang="en-US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996818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B1CA9-AD27-718D-882E-9372D931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5A5DD-692A-4A82-04B6-55247375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EBD0FFF-17CA-2602-FA9A-3C1F2CF50512}"/>
              </a:ext>
            </a:extLst>
          </p:cNvPr>
          <p:cNvSpPr txBox="1"/>
          <p:nvPr/>
        </p:nvSpPr>
        <p:spPr>
          <a:xfrm>
            <a:off x="719085" y="2255522"/>
            <a:ext cx="9738529" cy="164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6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แสดงข้อมูลด้วย </a:t>
            </a:r>
            <a:endParaRPr lang="en-US" sz="6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  <a:p>
            <a:pPr algn="ctr">
              <a:lnSpc>
                <a:spcPts val="6336"/>
              </a:lnSpc>
            </a:pPr>
            <a:r>
              <a:rPr lang="en-US" sz="6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While Loop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71FB3-9020-A13B-3EA5-B8358FC3703F}"/>
              </a:ext>
            </a:extLst>
          </p:cNvPr>
          <p:cNvSpPr txBox="1"/>
          <p:nvPr/>
        </p:nvSpPr>
        <p:spPr>
          <a:xfrm>
            <a:off x="1158284" y="4278589"/>
            <a:ext cx="9299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th-TH" sz="48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สร้างไฟล์ </a:t>
            </a:r>
            <a:r>
              <a:rPr lang="en-US" sz="4800" b="1" dirty="0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L5showdata.php</a:t>
            </a:r>
            <a:endParaRPr lang="en-US" sz="4800" b="1" dirty="0">
              <a:solidFill>
                <a:srgbClr val="FF0000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2354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9CFBA-FE57-6BA7-FD2F-81BFD4C6D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E455-2F0A-6804-3CF7-86A942BF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65D6F3D3-472D-CEC2-C986-E788A1DD4CA7}"/>
              </a:ext>
            </a:extLst>
          </p:cNvPr>
          <p:cNvSpPr txBox="1"/>
          <p:nvPr/>
        </p:nvSpPr>
        <p:spPr>
          <a:xfrm>
            <a:off x="663192" y="182563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แสดงข้อมูลด้วย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While Loop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1609F5-4D7D-D9E9-674F-16BFB49FA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395422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ไปที่ไฟล์ </a:t>
            </a:r>
            <a:r>
              <a:rPr lang="en-US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L5showdata.php</a:t>
            </a: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238472E-D566-DDD1-5626-A5477E730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55" y="2361341"/>
            <a:ext cx="6450755" cy="240341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327F8C-AAEF-E748-65E6-357F4BF39B8C}"/>
              </a:ext>
            </a:extLst>
          </p:cNvPr>
          <p:cNvSpPr txBox="1">
            <a:spLocks/>
          </p:cNvSpPr>
          <p:nvPr/>
        </p:nvSpPr>
        <p:spPr>
          <a:xfrm>
            <a:off x="663192" y="5583494"/>
            <a:ext cx="10820400" cy="1008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0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หมายเหตุ 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สามารถดาวน์โหลดไฟล์ประกอบการสอน </a:t>
            </a:r>
            <a:r>
              <a:rPr lang="en-US" sz="20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L5showdata.php</a:t>
            </a:r>
            <a:r>
              <a:rPr lang="th-TH" sz="20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จาก </a:t>
            </a:r>
            <a:r>
              <a:rPr lang="en-US" sz="2000" dirty="0" err="1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Dlearning</a:t>
            </a:r>
            <a:r>
              <a:rPr lang="en-US" sz="20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0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ได้</a:t>
            </a:r>
            <a:endParaRPr lang="en-US" sz="2000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1428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0FC0C-21DC-1742-2F53-FD4738B6F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AE80B-8B81-4173-B98F-8929DE46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B965F032-A6C0-DF4C-FA4D-80764C7AC05F}"/>
              </a:ext>
            </a:extLst>
          </p:cNvPr>
          <p:cNvSpPr txBox="1"/>
          <p:nvPr/>
        </p:nvSpPr>
        <p:spPr>
          <a:xfrm>
            <a:off x="602902" y="30724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แสดงข้อมูลด้วย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While Loop</a:t>
            </a:r>
            <a:endParaRPr lang="th-TH" sz="4000" b="1" dirty="0">
              <a:solidFill>
                <a:srgbClr val="055C9D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317721-4A36-2562-AFC4-1ED02767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74" y="1042824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แสดงข้อมูลด้วย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While Loop</a:t>
            </a:r>
          </a:p>
        </p:txBody>
      </p:sp>
      <p:pic>
        <p:nvPicPr>
          <p:cNvPr id="3" name="Picture 2" descr="A computer code with many different colored text&#10;&#10;AI-generated content may be incorrect.">
            <a:extLst>
              <a:ext uri="{FF2B5EF4-FFF2-40B4-BE49-F238E27FC236}">
                <a16:creationId xmlns:a16="http://schemas.microsoft.com/office/drawing/2014/main" id="{C68748BE-ABD8-8287-4502-09A932DA8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65" y="2050996"/>
            <a:ext cx="7292977" cy="275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848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F388-73F6-DCE3-A693-5B390D872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1272D-609D-FA3F-2857-12DC94E2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9207C43-55CA-CF75-40C2-56DEDAC8FCAB}"/>
              </a:ext>
            </a:extLst>
          </p:cNvPr>
          <p:cNvSpPr txBox="1"/>
          <p:nvPr/>
        </p:nvSpPr>
        <p:spPr>
          <a:xfrm>
            <a:off x="568360" y="4589945"/>
            <a:ext cx="9738529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ไปที่ไฟล์ </a:t>
            </a:r>
            <a:r>
              <a:rPr lang="en-US" sz="4400" b="1" dirty="0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L5insertData.php </a:t>
            </a:r>
            <a:r>
              <a:rPr lang="th-TH" sz="4400" b="1" dirty="0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0DEE0-03B7-69D9-B446-4EF2E3509AAB}"/>
              </a:ext>
            </a:extLst>
          </p:cNvPr>
          <p:cNvSpPr txBox="1"/>
          <p:nvPr/>
        </p:nvSpPr>
        <p:spPr>
          <a:xfrm>
            <a:off x="568360" y="2208216"/>
            <a:ext cx="101773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6000" b="1" dirty="0">
                <a:solidFill>
                  <a:srgbClr val="045C9B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</a:rPr>
              <a:t>ตรวจสอบการทำงาน</a:t>
            </a:r>
          </a:p>
          <a:p>
            <a:pPr algn="ctr"/>
            <a:r>
              <a:rPr lang="th-TH" sz="6000" b="1" dirty="0">
                <a:solidFill>
                  <a:srgbClr val="045C9B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</a:rPr>
              <a:t>ของคำสั่ง </a:t>
            </a:r>
            <a:r>
              <a:rPr lang="en-US" sz="6000" b="1" dirty="0">
                <a:solidFill>
                  <a:srgbClr val="045C9B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3151523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B861F-C37D-1163-E0E8-1D4F3ADBD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F0F1F-248C-5ED0-BB9B-6CA0DE1E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66</a:t>
            </a:fld>
            <a:endParaRPr lang="en-US"/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C98FEB63-0402-237A-28E8-F1B9FADC1327}"/>
              </a:ext>
            </a:extLst>
          </p:cNvPr>
          <p:cNvSpPr txBox="1"/>
          <p:nvPr/>
        </p:nvSpPr>
        <p:spPr>
          <a:xfrm>
            <a:off x="1125416" y="423724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แสดงข้อมูลแบบตาราง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CDEE8C3-F9E8-38A3-E5BC-676DA8899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838" y="1464854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>
                <a:latin typeface="Prompt" panose="00000500000000000000" pitchFamily="2" charset="-34"/>
                <a:cs typeface="Prompt" panose="00000500000000000000" pitchFamily="2" charset="-34"/>
              </a:rPr>
              <a:t> ไปที่ไฟล์ </a:t>
            </a:r>
            <a:r>
              <a:rPr lang="en-US">
                <a:latin typeface="Prompt" panose="00000500000000000000" pitchFamily="2" charset="-34"/>
                <a:cs typeface="Prompt" panose="00000500000000000000" pitchFamily="2" charset="-34"/>
              </a:rPr>
              <a:t>L5insertData.php </a:t>
            </a: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AAAF5A-E57E-7FB2-FBCB-97908770302E}"/>
              </a:ext>
            </a:extLst>
          </p:cNvPr>
          <p:cNvGrpSpPr/>
          <p:nvPr/>
        </p:nvGrpSpPr>
        <p:grpSpPr>
          <a:xfrm>
            <a:off x="622598" y="3922961"/>
            <a:ext cx="10982847" cy="2606669"/>
            <a:chOff x="604576" y="2414164"/>
            <a:chExt cx="10982847" cy="2606669"/>
          </a:xfrm>
        </p:grpSpPr>
        <p:pic>
          <p:nvPicPr>
            <p:cNvPr id="6" name="Picture 5" descr="A white background with colorful text&#10;&#10;AI-generated content may be incorrect.">
              <a:extLst>
                <a:ext uri="{FF2B5EF4-FFF2-40B4-BE49-F238E27FC236}">
                  <a16:creationId xmlns:a16="http://schemas.microsoft.com/office/drawing/2014/main" id="{39BB04F1-1336-BEAE-01F9-FFA85250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76" y="2414164"/>
              <a:ext cx="10982847" cy="26066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079907-5E73-89FD-0507-5DB780FE1DCC}"/>
                </a:ext>
              </a:extLst>
            </p:cNvPr>
            <p:cNvSpPr/>
            <p:nvPr/>
          </p:nvSpPr>
          <p:spPr>
            <a:xfrm>
              <a:off x="1507253" y="3969099"/>
              <a:ext cx="3125037" cy="27130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1D54E93-573F-7EC6-54EE-A68926F24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18" r="41457" b="1"/>
          <a:stretch/>
        </p:blipFill>
        <p:spPr>
          <a:xfrm>
            <a:off x="622598" y="2207092"/>
            <a:ext cx="4431723" cy="1485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F337F-52E7-F45C-8701-012736D1AAD4}"/>
              </a:ext>
            </a:extLst>
          </p:cNvPr>
          <p:cNvSpPr txBox="1"/>
          <p:nvPr/>
        </p:nvSpPr>
        <p:spPr>
          <a:xfrm>
            <a:off x="5941609" y="4618045"/>
            <a:ext cx="539293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ตรวจสอบว่าคำสั่ง </a:t>
            </a: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INSERT </a:t>
            </a:r>
            <a:r>
              <a:rPr lang="th-TH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ทำงานสำเร็จหรือไม่หากสำเร็จให้เปลี่ยนเส้นทางไปยัง </a:t>
            </a:r>
            <a:r>
              <a:rPr lang="en-US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L5index.php</a:t>
            </a:r>
            <a:endParaRPr lang="th-TH" sz="1600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หากล้มเหลวให้แสดงข้อผิดพลาดของ </a:t>
            </a:r>
            <a:r>
              <a:rPr lang="en-US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MySQL</a:t>
            </a:r>
            <a:r>
              <a:rPr lang="th-TH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มีข้อผิดพลาดในโค้ดที่ต้องแก้ไข คือ </a:t>
            </a:r>
            <a:r>
              <a:rPr lang="en-US" sz="1600" dirty="0" err="1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mysqli_errors</a:t>
            </a:r>
            <a:r>
              <a:rPr lang="en-US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() </a:t>
            </a:r>
            <a:r>
              <a:rPr lang="th-TH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และขาด </a:t>
            </a:r>
            <a:r>
              <a:rPr lang="en-US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exit;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71AB1A-B701-5E96-3CC8-0AE4778A03FF}"/>
              </a:ext>
            </a:extLst>
          </p:cNvPr>
          <p:cNvSpPr txBox="1"/>
          <p:nvPr/>
        </p:nvSpPr>
        <p:spPr>
          <a:xfrm>
            <a:off x="5054321" y="2551662"/>
            <a:ext cx="60943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ตรวจสอบ</a:t>
            </a:r>
            <a:r>
              <a:rPr lang="th-TH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$</a:t>
            </a:r>
            <a:r>
              <a:rPr lang="en-US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result</a:t>
            </a:r>
            <a:r>
              <a:rPr lang="th-TH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ถ้าคำสั่ง </a:t>
            </a:r>
            <a:r>
              <a:rPr lang="en-US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SQL </a:t>
            </a:r>
            <a:r>
              <a:rPr lang="th-TH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ทำงานสำเร็จ ($</a:t>
            </a:r>
            <a:r>
              <a:rPr lang="en-US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result == true) → </a:t>
            </a:r>
            <a:r>
              <a:rPr lang="th-TH" sz="16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แสดงข้อความ "บันทึกข้อมูลเรียบร้อย"</a:t>
            </a:r>
            <a:endParaRPr lang="en-US" sz="1600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3048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B4636-C896-3AD2-2AAD-8CF71946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560E0-6DBC-8259-8789-FB9F5FA9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70B89F9-3762-895D-FC95-FCFD329D6D7F}"/>
              </a:ext>
            </a:extLst>
          </p:cNvPr>
          <p:cNvSpPr txBox="1"/>
          <p:nvPr/>
        </p:nvSpPr>
        <p:spPr>
          <a:xfrm>
            <a:off x="787747" y="3634122"/>
            <a:ext cx="9738529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4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ไปที่ไฟล์ </a:t>
            </a:r>
            <a:r>
              <a:rPr lang="en-US" sz="4400" b="1" dirty="0">
                <a:solidFill>
                  <a:srgbClr val="FF0000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L5index.php</a:t>
            </a:r>
            <a:endParaRPr lang="th-TH" sz="4400" b="1" dirty="0">
              <a:solidFill>
                <a:srgbClr val="FF0000"/>
              </a:solidFill>
              <a:latin typeface="Prompt Medium" panose="00000600000000000000" pitchFamily="2" charset="-34"/>
              <a:ea typeface="ADLaM Display" panose="02010000000000000000" pitchFamily="2" charset="0"/>
              <a:cs typeface="Prompt Medium" panose="00000600000000000000" pitchFamily="2" charset="-34"/>
              <a:sym typeface="Neue Machina Ultra-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9A92E-C95A-21F9-9205-FCABD6CFC056}"/>
              </a:ext>
            </a:extLst>
          </p:cNvPr>
          <p:cNvSpPr txBox="1"/>
          <p:nvPr/>
        </p:nvSpPr>
        <p:spPr>
          <a:xfrm>
            <a:off x="568360" y="2208216"/>
            <a:ext cx="101773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6000" b="1" dirty="0">
                <a:solidFill>
                  <a:srgbClr val="045C9B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</a:rPr>
              <a:t>แสดงข้อมูลแบบตาราง</a:t>
            </a:r>
          </a:p>
        </p:txBody>
      </p:sp>
    </p:spTree>
    <p:extLst>
      <p:ext uri="{BB962C8B-B14F-4D97-AF65-F5344CB8AC3E}">
        <p14:creationId xmlns:p14="http://schemas.microsoft.com/office/powerpoint/2010/main" val="3828817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E0FAE-0FA3-1C71-F5C9-23F70D31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E39C5-3FE0-B5EA-69EA-73504CDD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26569E4F-8CBA-4AAB-3339-C56ED1D0A805}"/>
              </a:ext>
            </a:extLst>
          </p:cNvPr>
          <p:cNvSpPr txBox="1"/>
          <p:nvPr/>
        </p:nvSpPr>
        <p:spPr>
          <a:xfrm>
            <a:off x="1085223" y="182563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แสดงข้อมูลแบบตาราง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AA45FD-6187-43FF-4C43-5DD0FD29D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37" y="1055873"/>
            <a:ext cx="10218290" cy="2854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 ที่ </a:t>
            </a:r>
            <a:r>
              <a:rPr lang="en-US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L5index.php</a:t>
            </a:r>
            <a:r>
              <a:rPr lang="th-TH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เพื่อกำหนดตัวแปร </a:t>
            </a:r>
            <a:r>
              <a:rPr lang="th-TH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$</a:t>
            </a:r>
            <a:r>
              <a:rPr lang="en-US" sz="1800" dirty="0" err="1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เพื่อเก็บคำสั่ง </a:t>
            </a:r>
            <a:r>
              <a:rPr lang="en-US" sz="1800" dirty="0">
                <a:latin typeface="Prompt" panose="00000500000000000000" pitchFamily="2" charset="-34"/>
                <a:cs typeface="Prompt" panose="00000500000000000000" pitchFamily="2" charset="-34"/>
              </a:rPr>
              <a:t>SQL 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ที่ใช้เลือกข้อมูลทั้งหมดจากตาราง </a:t>
            </a:r>
            <a:r>
              <a:rPr lang="en-US" sz="1800" dirty="0">
                <a:latin typeface="Prompt" panose="00000500000000000000" pitchFamily="2" charset="-34"/>
                <a:cs typeface="Prompt" panose="00000500000000000000" pitchFamily="2" charset="-34"/>
              </a:rPr>
              <a:t>employees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 พร้อมทั้ง การจัดเรียงข้อมูลตามคอลัมน์ </a:t>
            </a:r>
            <a:r>
              <a:rPr lang="en-US" sz="1800" dirty="0" err="1">
                <a:latin typeface="Prompt" panose="00000500000000000000" pitchFamily="2" charset="-34"/>
                <a:cs typeface="Prompt" panose="00000500000000000000" pitchFamily="2" charset="-34"/>
              </a:rPr>
              <a:t>fname</a:t>
            </a:r>
            <a:r>
              <a:rPr lang="en-US" sz="1800" dirty="0">
                <a:latin typeface="Prompt" panose="00000500000000000000" pitchFamily="2" charset="-34"/>
                <a:cs typeface="Prompt" panose="00000500000000000000" pitchFamily="2" charset="-34"/>
              </a:rPr>
              <a:t> (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ชื่อหน้า) จากน้อยไปมาก (</a:t>
            </a:r>
            <a:r>
              <a:rPr lang="en-US" sz="1800" dirty="0">
                <a:latin typeface="Prompt" panose="00000500000000000000" pitchFamily="2" charset="-34"/>
                <a:cs typeface="Prompt" panose="00000500000000000000" pitchFamily="2" charset="-34"/>
              </a:rPr>
              <a:t>ASC)</a:t>
            </a:r>
            <a:endParaRPr lang="th-TH" sz="180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 ใช้ </a:t>
            </a:r>
            <a:r>
              <a:rPr lang="en-US" sz="1800" dirty="0" err="1">
                <a:latin typeface="Prompt" panose="00000500000000000000" pitchFamily="2" charset="-34"/>
                <a:cs typeface="Prompt" panose="00000500000000000000" pitchFamily="2" charset="-34"/>
              </a:rPr>
              <a:t>mysqli_num_rows</a:t>
            </a:r>
            <a:r>
              <a:rPr lang="en-US" sz="1800" dirty="0">
                <a:latin typeface="Prompt" panose="00000500000000000000" pitchFamily="2" charset="-34"/>
                <a:cs typeface="Prompt" panose="00000500000000000000" pitchFamily="2" charset="-34"/>
              </a:rPr>
              <a:t>($result) 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เพื่อนับจำนวนแถว (</a:t>
            </a:r>
            <a:r>
              <a:rPr lang="en-US" sz="1800" dirty="0">
                <a:latin typeface="Prompt" panose="00000500000000000000" pitchFamily="2" charset="-34"/>
                <a:cs typeface="Prompt" panose="00000500000000000000" pitchFamily="2" charset="-34"/>
              </a:rPr>
              <a:t>rows)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 ค่า $</a:t>
            </a:r>
            <a:r>
              <a:rPr lang="en-US" sz="1800" dirty="0">
                <a:latin typeface="Prompt" panose="00000500000000000000" pitchFamily="2" charset="-34"/>
                <a:cs typeface="Prompt" panose="00000500000000000000" pitchFamily="2" charset="-34"/>
              </a:rPr>
              <a:t>count 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ใช้บอกจำนวนพนักงานทั้งหมดในฐานข้อมูล และ กำหนดตัวแปร $</a:t>
            </a:r>
            <a:r>
              <a:rPr lang="en-US" sz="1800" dirty="0">
                <a:latin typeface="Prompt" panose="00000500000000000000" pitchFamily="2" charset="-34"/>
                <a:cs typeface="Prompt" panose="00000500000000000000" pitchFamily="2" charset="-34"/>
              </a:rPr>
              <a:t>order 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เท่ากับ 1 เพื่อแสดงลำดับของพนักงาน</a:t>
            </a:r>
          </a:p>
        </p:txBody>
      </p:sp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C7B1A0E-EC53-D6C6-BFF1-7A09F9EC3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43" y="2973404"/>
            <a:ext cx="7080107" cy="285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AD5A3F-2C03-2277-72AB-7DE713B14AF4}"/>
              </a:ext>
            </a:extLst>
          </p:cNvPr>
          <p:cNvSpPr txBox="1">
            <a:spLocks/>
          </p:cNvSpPr>
          <p:nvPr/>
        </p:nvSpPr>
        <p:spPr>
          <a:xfrm>
            <a:off x="282237" y="5988788"/>
            <a:ext cx="10820400" cy="1008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หมายเหตุ 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สามารถดาวน์โหลดไฟล์ประกอบการสอน </a:t>
            </a:r>
            <a:r>
              <a:rPr lang="en-US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L5index.php</a:t>
            </a:r>
            <a:r>
              <a:rPr lang="th-TH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จาก </a:t>
            </a:r>
            <a:r>
              <a:rPr lang="en-US" sz="1800" dirty="0" err="1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Dlearning</a:t>
            </a:r>
            <a:r>
              <a:rPr lang="en-US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ได้</a:t>
            </a:r>
            <a:endParaRPr lang="en-US" sz="1800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29783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C1AA8-CAAB-B396-3234-C5CCBF56C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A6F09-5787-F07A-FC73-4F999CE9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436E08B-E2DF-0FAE-0AD0-B715693436BC}"/>
              </a:ext>
            </a:extLst>
          </p:cNvPr>
          <p:cNvSpPr txBox="1"/>
          <p:nvPr/>
        </p:nvSpPr>
        <p:spPr>
          <a:xfrm>
            <a:off x="723483" y="182563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แสดงข้อมูลแบบตาราง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82CD73-3288-FFFC-E8B9-F06E7D472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1076219"/>
            <a:ext cx="10820400" cy="10081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กลับไปที่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L5index.php</a:t>
            </a:r>
          </a:p>
          <a:p>
            <a:pPr marL="0" indent="0">
              <a:buNone/>
            </a:pPr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7932B33-2402-E79E-5643-979AFCA96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1" y="2218224"/>
            <a:ext cx="7818798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8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E51FD-CA76-6186-D2CF-0D26D7C2E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54D90-D409-2242-324F-53C3558C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9B6B871B-35D4-6AC1-FA7A-F9784159510E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การติดตั้ง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XAMPP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2C62A6-BB4A-28F9-96BC-8F7B00F5A81C}"/>
              </a:ext>
            </a:extLst>
          </p:cNvPr>
          <p:cNvSpPr/>
          <p:nvPr/>
        </p:nvSpPr>
        <p:spPr>
          <a:xfrm>
            <a:off x="434338" y="1129730"/>
            <a:ext cx="102370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5. </a:t>
            </a:r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รอทำการติดตั้ง</a:t>
            </a:r>
            <a:endParaRPr lang="en-US" sz="2800" b="1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CBAE38CC-CDB8-9B74-1DDD-AB77A7D70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74" y="1652950"/>
            <a:ext cx="4740051" cy="3939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4782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C437-013F-0E5D-BC97-3AB29559D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D7C29-6EA3-03B9-EBD2-22990892C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CC44F6BF-1B4F-5C04-F202-F0ED2D6818E0}"/>
              </a:ext>
            </a:extLst>
          </p:cNvPr>
          <p:cNvSpPr txBox="1"/>
          <p:nvPr/>
        </p:nvSpPr>
        <p:spPr>
          <a:xfrm>
            <a:off x="643095" y="213101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แสดงข้อมูลแบบตาราง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FBE488-F471-7089-9B0B-8171086AB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04" y="1121862"/>
            <a:ext cx="9392820" cy="13181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วนลูป (</a:t>
            </a:r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while) 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ดึงข้อมูลจากฐานข้อมูลทีละแถว ($</a:t>
            </a:r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result) 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และนำมาแสดงผลในรูปแบบ ตาราง (&lt;</a:t>
            </a:r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table&gt;)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ที่ไฟล์ </a:t>
            </a:r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L5index.php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ตัวแปร $</a:t>
            </a:r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order++ 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ใช้สำหรับแสดง ลำดับที่ ของข้อมูล โดยเริ่มจาก 1</a:t>
            </a:r>
            <a:endParaRPr lang="en-US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9005939-425A-82C5-8AC0-E0FD44B48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21" y="2439987"/>
            <a:ext cx="8748035" cy="3318528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E9F149E-796B-9D1F-DD97-B5AFDF1221DD}"/>
              </a:ext>
            </a:extLst>
          </p:cNvPr>
          <p:cNvSpPr txBox="1">
            <a:spLocks/>
          </p:cNvSpPr>
          <p:nvPr/>
        </p:nvSpPr>
        <p:spPr>
          <a:xfrm>
            <a:off x="282237" y="5988788"/>
            <a:ext cx="10820400" cy="1008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หมายเหตุ 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สามารถดาวน์โหลดไฟล์ประกอบการสอน </a:t>
            </a:r>
            <a:r>
              <a:rPr lang="en-US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L5index.php</a:t>
            </a:r>
            <a:r>
              <a:rPr lang="th-TH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จาก </a:t>
            </a:r>
            <a:r>
              <a:rPr lang="en-US" sz="1800" dirty="0" err="1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Dlearning</a:t>
            </a:r>
            <a:r>
              <a:rPr lang="en-US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18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ได้</a:t>
            </a:r>
            <a:endParaRPr lang="en-US" sz="1800" dirty="0">
              <a:solidFill>
                <a:srgbClr val="FF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092535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4A218-ADED-54BE-5D5E-94BA2659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37F3D-1829-6A84-CFBD-D9CF896D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D7C975BD-5A1D-4785-04DB-E65F28ED135E}"/>
              </a:ext>
            </a:extLst>
          </p:cNvPr>
          <p:cNvSpPr txBox="1"/>
          <p:nvPr/>
        </p:nvSpPr>
        <p:spPr>
          <a:xfrm>
            <a:off x="602902" y="30724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แสดงข้อมูลแบบตาราง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3491BE-B229-C5FC-A7FE-42863B587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23" y="1251072"/>
            <a:ext cx="9365062" cy="10081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 สร้างปุ่มลิงก์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 “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บันทึกข้อมูลพนักงาน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”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 ไปยังหน้าเพิ่มข้อมูล (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L5insertForm.php)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และปิด 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comment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ปุ่ม 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“</a:t>
            </a:r>
            <a:r>
              <a:rPr lang="th-TH" sz="240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กลับไปหน้าแรก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”</a:t>
            </a: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1AE5BE6-9CFA-8F5C-B33E-1DEAB2CB6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2" y="2862467"/>
            <a:ext cx="10628555" cy="2278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3CCF36-985A-5EBF-76DB-15FC806E29E0}"/>
              </a:ext>
            </a:extLst>
          </p:cNvPr>
          <p:cNvSpPr/>
          <p:nvPr/>
        </p:nvSpPr>
        <p:spPr>
          <a:xfrm>
            <a:off x="2220686" y="3235569"/>
            <a:ext cx="8902839" cy="27130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4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DF66B-1871-42D4-6B39-54024B46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90D69-5D3F-EA6C-5D82-B30F03CD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2B29415C-9865-59FA-7D05-F01C2199E846}"/>
              </a:ext>
            </a:extLst>
          </p:cNvPr>
          <p:cNvSpPr txBox="1"/>
          <p:nvPr/>
        </p:nvSpPr>
        <p:spPr>
          <a:xfrm>
            <a:off x="893195" y="432658"/>
            <a:ext cx="8460712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ผลลัพธ์แสดงข้อมูลแบบตาราง</a:t>
            </a:r>
          </a:p>
          <a:p>
            <a:pPr algn="ctr">
              <a:lnSpc>
                <a:spcPts val="6336"/>
              </a:lnSpc>
            </a:pP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 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D943A1-5F26-3FAD-6B30-5B5E98FD1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9" y="2000395"/>
            <a:ext cx="9927695" cy="3684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073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C61D0-FAF6-A8F9-1A24-B5949236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A3AD8-7357-3882-3508-9B3EBF38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1" y="1296236"/>
            <a:ext cx="7729537" cy="41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9DA0D-16CA-F935-CDD8-7448EC84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6CDC2-669B-1918-63E5-537301CA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0623627-26E9-E3A4-7B1C-F6F23FD3E126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การติดตั้ง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XAMPP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E76579-C1C4-E7B7-220B-4F6441D12F61}"/>
              </a:ext>
            </a:extLst>
          </p:cNvPr>
          <p:cNvSpPr/>
          <p:nvPr/>
        </p:nvSpPr>
        <p:spPr>
          <a:xfrm>
            <a:off x="434338" y="1129730"/>
            <a:ext cx="102370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6. </a:t>
            </a:r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ทำการติดตั้งเรียบร้อย และทำการ </a:t>
            </a:r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Restart Computer 1 </a:t>
            </a:r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ครั้ง</a:t>
            </a:r>
            <a:endParaRPr lang="en-US" sz="2800" b="1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pic>
        <p:nvPicPr>
          <p:cNvPr id="2" name="Picture 1" descr="Screen Clipping">
            <a:extLst>
              <a:ext uri="{FF2B5EF4-FFF2-40B4-BE49-F238E27FC236}">
                <a16:creationId xmlns:a16="http://schemas.microsoft.com/office/drawing/2014/main" id="{11CE2C95-2909-6B5B-68F4-200A14C7C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10" y="1842195"/>
            <a:ext cx="4671465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5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36A3-7A72-589E-88E0-B405B07C8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55EA9-958D-D478-3359-0ABC05C0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9867-7216-4013-A088-DCCF1CA08306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9E2A0851-84B5-5448-2FC8-ADF2E64A80B1}"/>
              </a:ext>
            </a:extLst>
          </p:cNvPr>
          <p:cNvSpPr txBox="1"/>
          <p:nvPr/>
        </p:nvSpPr>
        <p:spPr>
          <a:xfrm>
            <a:off x="602902" y="298092"/>
            <a:ext cx="846071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36"/>
              </a:lnSpc>
            </a:pPr>
            <a:r>
              <a:rPr lang="th-TH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การติดตั้ง </a:t>
            </a:r>
            <a:r>
              <a:rPr lang="en-US" sz="4000" b="1" dirty="0">
                <a:solidFill>
                  <a:srgbClr val="055C9D"/>
                </a:solidFill>
                <a:latin typeface="Prompt Medium" panose="00000600000000000000" pitchFamily="2" charset="-34"/>
                <a:ea typeface="ADLaM Display" panose="02010000000000000000" pitchFamily="2" charset="0"/>
                <a:cs typeface="Prompt Medium" panose="00000600000000000000" pitchFamily="2" charset="-34"/>
                <a:sym typeface="Neue Machina Ultra-Bold"/>
              </a:rPr>
              <a:t>XAMPP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3DF6F6-4B42-B397-76A8-4FCB8F9728C6}"/>
              </a:ext>
            </a:extLst>
          </p:cNvPr>
          <p:cNvSpPr/>
          <p:nvPr/>
        </p:nvSpPr>
        <p:spPr>
          <a:xfrm>
            <a:off x="434339" y="1129730"/>
            <a:ext cx="9503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8. Code </a:t>
            </a:r>
            <a:r>
              <a:rPr lang="th-TH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ต่างๆ ให้เอามาไว้ที่ </a:t>
            </a:r>
            <a:r>
              <a:rPr lang="en-US" sz="2800" b="1" dirty="0">
                <a:latin typeface="Prompt Light" panose="00000400000000000000" pitchFamily="2" charset="-34"/>
                <a:cs typeface="Prompt Light" panose="00000400000000000000" pitchFamily="2" charset="-34"/>
              </a:rPr>
              <a:t>C:\xampp\htdocs\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1CC8A-EB37-C145-21C7-D812D307CE82}"/>
              </a:ext>
            </a:extLst>
          </p:cNvPr>
          <p:cNvSpPr/>
          <p:nvPr/>
        </p:nvSpPr>
        <p:spPr>
          <a:xfrm>
            <a:off x="434339" y="5602426"/>
            <a:ext cx="9764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0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</a:br>
            <a:r>
              <a:rPr lang="en-US" sz="20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Note : </a:t>
            </a:r>
            <a:r>
              <a:rPr lang="th-TH" sz="20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หลังจากที่ลง </a:t>
            </a:r>
            <a:r>
              <a:rPr lang="en-US" sz="2000" b="1" dirty="0" err="1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xampp</a:t>
            </a:r>
            <a:r>
              <a:rPr lang="en-US" sz="20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0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เราสามารถสร้าง </a:t>
            </a:r>
            <a:r>
              <a:rPr lang="en-US" sz="20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Folders </a:t>
            </a:r>
            <a:r>
              <a:rPr lang="th-TH" sz="2000" b="1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และไฟล์ต่างๆได้ใน </a:t>
            </a:r>
            <a:r>
              <a:rPr lang="en-US" sz="2000" b="1" dirty="0" err="1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htdocs</a:t>
            </a:r>
            <a:endParaRPr lang="en-US" sz="2000" b="1" dirty="0">
              <a:solidFill>
                <a:srgbClr val="FF0000"/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1B341-374C-41DA-290E-0F4A3C17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28" y="1769004"/>
            <a:ext cx="7599885" cy="81342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44F8C0-3B08-092C-7ADB-911924B2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185" y="2667225"/>
            <a:ext cx="6448232" cy="23401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E1DCFE-1E25-6CDD-2FBE-29D59E3C9417}"/>
              </a:ext>
            </a:extLst>
          </p:cNvPr>
          <p:cNvSpPr/>
          <p:nvPr/>
        </p:nvSpPr>
        <p:spPr>
          <a:xfrm>
            <a:off x="2924069" y="4421275"/>
            <a:ext cx="1688123" cy="341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7058C98-21F3-829A-DB3A-B4A9864EB706}"/>
              </a:ext>
            </a:extLst>
          </p:cNvPr>
          <p:cNvSpPr/>
          <p:nvPr/>
        </p:nvSpPr>
        <p:spPr>
          <a:xfrm>
            <a:off x="2236912" y="4433015"/>
            <a:ext cx="472273" cy="341644"/>
          </a:xfrm>
          <a:prstGeom prst="rightArrow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2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1455</Words>
  <Application>Microsoft Office PowerPoint</Application>
  <PresentationFormat>Widescreen</PresentationFormat>
  <Paragraphs>252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ADLaM Display</vt:lpstr>
      <vt:lpstr>Aptos</vt:lpstr>
      <vt:lpstr>Aptos Display</vt:lpstr>
      <vt:lpstr>Arial</vt:lpstr>
      <vt:lpstr>Neue Machina Ultra-Bold</vt:lpstr>
      <vt:lpstr>Prompt</vt:lpstr>
      <vt:lpstr>Prompt Light</vt:lpstr>
      <vt:lpstr>Prompt Medium</vt:lpstr>
      <vt:lpstr>Wingdings</vt:lpstr>
      <vt:lpstr>Office Theme</vt:lpstr>
      <vt:lpstr>PowerPoint Presentation</vt:lpstr>
      <vt:lpstr>ติดตั้ง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เชื่อมต่อกับฐานข้อมูล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ICT12367</dc:title>
  <dc:creator>Boonsiri Masan</dc:creator>
  <cp:lastModifiedBy>Boonsiri Masan</cp:lastModifiedBy>
  <cp:revision>22</cp:revision>
  <dcterms:created xsi:type="dcterms:W3CDTF">2025-01-20T14:09:38Z</dcterms:created>
  <dcterms:modified xsi:type="dcterms:W3CDTF">2025-02-12T16:14:14Z</dcterms:modified>
</cp:coreProperties>
</file>